
<file path=[Content_Types].xml><?xml version="1.0" encoding="utf-8"?>
<Types xmlns="http://schemas.openxmlformats.org/package/2006/content-types">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1.xml" ContentType="application/vnd.openxmlformats-officedocument.presentationml.notesSlide+xml"/>
  <Override PartName="/ppt/charts/chart4.xml" ContentType="application/vnd.openxmlformats-officedocument.drawingml.chart+xml"/>
  <Override PartName="/ppt/notesSlides/notesSlide2.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3.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Lst>
  <p:notesMasterIdLst>
    <p:notesMasterId r:id="rId17"/>
  </p:notesMasterIdLst>
  <p:sldIdLst>
    <p:sldId id="290" r:id="rId3"/>
    <p:sldId id="274" r:id="rId4"/>
    <p:sldId id="275" r:id="rId5"/>
    <p:sldId id="276" r:id="rId6"/>
    <p:sldId id="277" r:id="rId7"/>
    <p:sldId id="278" r:id="rId8"/>
    <p:sldId id="279" r:id="rId9"/>
    <p:sldId id="280" r:id="rId10"/>
    <p:sldId id="281" r:id="rId11"/>
    <p:sldId id="283" r:id="rId12"/>
    <p:sldId id="284" r:id="rId13"/>
    <p:sldId id="285" r:id="rId14"/>
    <p:sldId id="288" r:id="rId15"/>
    <p:sldId id="28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0" d="100"/>
          <a:sy n="100" d="100"/>
        </p:scale>
        <p:origin x="90"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title>
      <c:tx>
        <c:rich>
          <a:bodyPr/>
          <a:lstStyle/>
          <a:p>
            <a:pPr>
              <a:defRPr sz="1600" b="0" spc="50"/>
            </a:pPr>
            <a:r>
              <a:rPr lang="en-US" sz="1600" noProof="1"/>
              <a:t>Age</a:t>
            </a:r>
          </a:p>
        </c:rich>
      </c:tx>
      <c:overlay val="0"/>
    </c:title>
    <c:autoTitleDeleted val="0"/>
    <c:plotArea>
      <c:layout/>
      <c:barChart>
        <c:barDir val="bar"/>
        <c:grouping val="clustered"/>
        <c:varyColors val="1"/>
        <c:ser>
          <c:idx val="0"/>
          <c:order val="0"/>
          <c:tx>
            <c:strRef>
              <c:f>DataSheet!$C$1</c:f>
              <c:strCache>
                <c:ptCount val="1"/>
                <c:pt idx="0">
                  <c:v>Age groups</c:v>
                </c:pt>
              </c:strCache>
            </c:strRef>
          </c:tx>
          <c:spPr>
            <a:solidFill>
              <a:srgbClr val="012080"/>
            </a:solidFill>
            <a:ln>
              <a:solidFill>
                <a:srgbClr val="012080"/>
              </a:solidFill>
            </a:ln>
          </c:spPr>
          <c:invertIfNegative val="1"/>
          <c:dPt>
            <c:idx val="0"/>
            <c:invertIfNegative val="0"/>
            <c:bubble3D val="0"/>
            <c:spPr>
              <a:solidFill>
                <a:srgbClr val="012080"/>
              </a:solidFill>
              <a:ln>
                <a:noFill/>
              </a:ln>
            </c:spPr>
            <c:extLst>
              <c:ext xmlns:c16="http://schemas.microsoft.com/office/drawing/2014/chart" uri="{C3380CC4-5D6E-409C-BE32-E72D297353CC}">
                <c16:uniqueId val="{00000001-E0B9-4A1D-9D88-588758A0F900}"/>
              </c:ext>
            </c:extLst>
          </c:dPt>
          <c:dPt>
            <c:idx val="1"/>
            <c:invertIfNegative val="0"/>
            <c:bubble3D val="0"/>
            <c:spPr>
              <a:solidFill>
                <a:srgbClr val="7E57C2"/>
              </a:solidFill>
              <a:ln>
                <a:noFill/>
              </a:ln>
            </c:spPr>
            <c:extLst>
              <c:ext xmlns:c16="http://schemas.microsoft.com/office/drawing/2014/chart" uri="{C3380CC4-5D6E-409C-BE32-E72D297353CC}">
                <c16:uniqueId val="{00000003-E0B9-4A1D-9D88-588758A0F900}"/>
              </c:ext>
            </c:extLst>
          </c:dPt>
          <c:dPt>
            <c:idx val="2"/>
            <c:invertIfNegative val="0"/>
            <c:bubble3D val="0"/>
            <c:spPr>
              <a:solidFill>
                <a:srgbClr val="B39DDB"/>
              </a:solidFill>
              <a:ln>
                <a:noFill/>
              </a:ln>
            </c:spPr>
            <c:extLst>
              <c:ext xmlns:c16="http://schemas.microsoft.com/office/drawing/2014/chart" uri="{C3380CC4-5D6E-409C-BE32-E72D297353CC}">
                <c16:uniqueId val="{00000005-E0B9-4A1D-9D88-588758A0F900}"/>
              </c:ext>
            </c:extLst>
          </c:dPt>
          <c:dPt>
            <c:idx val="3"/>
            <c:invertIfNegative val="0"/>
            <c:bubble3D val="0"/>
            <c:spPr>
              <a:solidFill>
                <a:srgbClr val="7986CB"/>
              </a:solidFill>
              <a:ln>
                <a:noFill/>
              </a:ln>
            </c:spPr>
            <c:extLst>
              <c:ext xmlns:c16="http://schemas.microsoft.com/office/drawing/2014/chart" uri="{C3380CC4-5D6E-409C-BE32-E72D297353CC}">
                <c16:uniqueId val="{00000007-E0B9-4A1D-9D88-588758A0F900}"/>
              </c:ext>
            </c:extLst>
          </c:dPt>
          <c:dLbls>
            <c:numFmt formatCode="#,##0_);\(#,##0\)" sourceLinked="0"/>
            <c:spPr>
              <a:noFill/>
              <a:ln>
                <a:noFill/>
              </a:ln>
              <a:effectLst/>
            </c:spPr>
            <c:txPr>
              <a:bodyPr tIns="0" bIns="0"/>
              <a:lstStyle/>
              <a:p>
                <a:pPr>
                  <a:defRPr sz="1100" spc="50">
                    <a:solidFill>
                      <a:schemeClr val="tx1">
                        <a:lumMod val="166234"/>
                      </a:schemeClr>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DataSheet!$B$2:$B$5</c:f>
              <c:strCache>
                <c:ptCount val="4"/>
                <c:pt idx="0">
                  <c:v>- 29</c:v>
                </c:pt>
                <c:pt idx="1">
                  <c:v>30-44</c:v>
                </c:pt>
                <c:pt idx="2">
                  <c:v>45-59</c:v>
                </c:pt>
                <c:pt idx="3">
                  <c:v>60+</c:v>
                </c:pt>
              </c:strCache>
            </c:strRef>
          </c:cat>
          <c:val>
            <c:numRef>
              <c:f>DataSheet!$C$2:$C$5</c:f>
              <c:numCache>
                <c:formatCode>General</c:formatCode>
                <c:ptCount val="4"/>
                <c:pt idx="0">
                  <c:v>9</c:v>
                </c:pt>
                <c:pt idx="1">
                  <c:v>11</c:v>
                </c:pt>
                <c:pt idx="2">
                  <c:v>11</c:v>
                </c:pt>
                <c:pt idx="3">
                  <c:v>9</c:v>
                </c:pt>
              </c:numCache>
            </c:numRef>
          </c:val>
          <c:extLst>
            <c:ext xmlns:c14="http://schemas.microsoft.com/office/drawing/2007/8/2/chart" uri="{6F2FDCE9-48DA-4B69-8628-5D25D57E5C99}">
              <c14:invertSolidFillFmt>
                <c14:spPr xmlns:c14="http://schemas.microsoft.com/office/drawing/2007/8/2/chart">
                  <a:solidFill>
                    <a:srgbClr val="FFFFFF"/>
                  </a:solidFill>
                  <a:ln>
                    <a:solidFill>
                      <a:srgbClr val="012080"/>
                    </a:solidFill>
                  </a:ln>
                </c14:spPr>
              </c14:invertSolidFillFmt>
            </c:ext>
            <c:ext xmlns:c16="http://schemas.microsoft.com/office/drawing/2014/chart" uri="{C3380CC4-5D6E-409C-BE32-E72D297353CC}">
              <c16:uniqueId val="{00000008-E0B9-4A1D-9D88-588758A0F900}"/>
            </c:ext>
          </c:extLst>
        </c:ser>
        <c:dLbls>
          <c:showLegendKey val="0"/>
          <c:showVal val="0"/>
          <c:showCatName val="0"/>
          <c:showSerName val="0"/>
          <c:showPercent val="0"/>
          <c:showBubbleSize val="0"/>
        </c:dLbls>
        <c:gapWidth val="162"/>
        <c:overlap val="-30"/>
        <c:axId val="54877568"/>
        <c:axId val="46285952"/>
      </c:barChart>
      <c:catAx>
        <c:axId val="54877568"/>
        <c:scaling>
          <c:orientation val="maxMin"/>
        </c:scaling>
        <c:delete val="0"/>
        <c:axPos val="l"/>
        <c:numFmt formatCode="General" sourceLinked="0"/>
        <c:majorTickMark val="out"/>
        <c:minorTickMark val="none"/>
        <c:tickLblPos val="low"/>
        <c:spPr>
          <a:noFill/>
          <a:ln w="9525">
            <a:solidFill>
              <a:srgbClr val="7F7F7F">
                <a:alpha val="20000"/>
              </a:srgbClr>
            </a:solidFill>
            <a:round/>
          </a:ln>
        </c:spPr>
        <c:txPr>
          <a:bodyPr/>
          <a:lstStyle/>
          <a:p>
            <a:pPr>
              <a:defRPr sz="1400" spc="50"/>
            </a:pPr>
            <a:endParaRPr lang="en-US"/>
          </a:p>
        </c:txPr>
        <c:crossAx val="46285952"/>
        <c:crosses val="autoZero"/>
        <c:auto val="1"/>
        <c:lblAlgn val="ctr"/>
        <c:lblOffset val="100"/>
        <c:noMultiLvlLbl val="0"/>
      </c:catAx>
      <c:valAx>
        <c:axId val="46285952"/>
        <c:scaling>
          <c:orientation val="minMax"/>
          <c:max val="21.05"/>
          <c:min val="0"/>
        </c:scaling>
        <c:delete val="1"/>
        <c:axPos val="b"/>
        <c:numFmt formatCode="#,##0_);\(#,##0\)" sourceLinked="0"/>
        <c:majorTickMark val="out"/>
        <c:minorTickMark val="none"/>
        <c:tickLblPos val="nextTo"/>
        <c:crossAx val="54877568"/>
        <c:crosses val="max"/>
        <c:crossBetween val="between"/>
      </c:valAx>
      <c:spPr>
        <a:noFill/>
      </c:spPr>
    </c:plotArea>
    <c:plotVisOnly val="1"/>
    <c:dispBlanksAs val="zero"/>
    <c:showDLblsOverMax val="1"/>
  </c:chart>
  <c:spPr>
    <a:noFill/>
    <a:ln>
      <a:noFill/>
    </a:ln>
  </c:sp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autoTitleDeleted val="1"/>
    <c:plotArea>
      <c:layout>
        <c:manualLayout>
          <c:xMode val="edge"/>
          <c:yMode val="edge"/>
          <c:y val="0"/>
          <c:w val="1"/>
          <c:h val="1"/>
        </c:manualLayout>
      </c:layout>
      <c:barChart>
        <c:barDir val="bar"/>
        <c:grouping val="percentStacked"/>
        <c:varyColors val="1"/>
        <c:ser>
          <c:idx val="0"/>
          <c:order val="0"/>
          <c:tx>
            <c:v>1</c:v>
          </c:tx>
          <c:spPr>
            <a:solidFill>
              <a:srgbClr val="8E44AD"/>
            </a:solidFill>
            <a:ln>
              <a:solidFill>
                <a:srgbClr val="8E44AD"/>
              </a:solidFill>
            </a:ln>
          </c:spPr>
          <c:invertIfNegative val="0"/>
          <c:dLbls>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Career &amp; financial stability</c:v>
              </c:pt>
            </c:strLit>
          </c:cat>
          <c:val>
            <c:numLit>
              <c:formatCode>General</c:formatCode>
              <c:ptCount val="1"/>
              <c:pt idx="0">
                <c:v>12.5</c:v>
              </c:pt>
            </c:numLit>
          </c:val>
          <c:extLst>
            <c:ext xmlns:c16="http://schemas.microsoft.com/office/drawing/2014/chart" uri="{C3380CC4-5D6E-409C-BE32-E72D297353CC}">
              <c16:uniqueId val="{00000000-A4F5-4A95-AD38-310E9B184C17}"/>
            </c:ext>
          </c:extLst>
        </c:ser>
        <c:ser>
          <c:idx val="1"/>
          <c:order val="1"/>
          <c:tx>
            <c:v>2</c:v>
          </c:tx>
          <c:spPr>
            <a:solidFill>
              <a:srgbClr val="A776BC"/>
            </a:solidFill>
            <a:ln>
              <a:solidFill>
                <a:srgbClr val="A776BC"/>
              </a:solidFill>
            </a:ln>
          </c:spPr>
          <c:invertIfNegative val="0"/>
          <c:dLbls>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Career &amp; financial stability</c:v>
              </c:pt>
            </c:strLit>
          </c:cat>
          <c:val>
            <c:numLit>
              <c:formatCode>General</c:formatCode>
              <c:ptCount val="1"/>
              <c:pt idx="0">
                <c:v>5</c:v>
              </c:pt>
            </c:numLit>
          </c:val>
          <c:extLst>
            <c:ext xmlns:c16="http://schemas.microsoft.com/office/drawing/2014/chart" uri="{C3380CC4-5D6E-409C-BE32-E72D297353CC}">
              <c16:uniqueId val="{00000001-A4F5-4A95-AD38-310E9B184C17}"/>
            </c:ext>
          </c:extLst>
        </c:ser>
        <c:ser>
          <c:idx val="2"/>
          <c:order val="2"/>
          <c:tx>
            <c:v>3</c:v>
          </c:tx>
          <c:spPr>
            <a:solidFill>
              <a:srgbClr val="C1A8CB"/>
            </a:solidFill>
            <a:ln>
              <a:solidFill>
                <a:srgbClr val="C1A8CB"/>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Career &amp; financial stability</c:v>
              </c:pt>
            </c:strLit>
          </c:cat>
          <c:val>
            <c:numLit>
              <c:formatCode>General</c:formatCode>
              <c:ptCount val="1"/>
              <c:pt idx="0">
                <c:v>10</c:v>
              </c:pt>
            </c:numLit>
          </c:val>
          <c:extLst>
            <c:ext xmlns:c16="http://schemas.microsoft.com/office/drawing/2014/chart" uri="{C3380CC4-5D6E-409C-BE32-E72D297353CC}">
              <c16:uniqueId val="{00000002-A4F5-4A95-AD38-310E9B184C17}"/>
            </c:ext>
          </c:extLst>
        </c:ser>
        <c:ser>
          <c:idx val="3"/>
          <c:order val="3"/>
          <c:tx>
            <c:v>4</c:v>
          </c:tx>
          <c:spPr>
            <a:solidFill>
              <a:srgbClr val="DADADA"/>
            </a:solidFill>
            <a:ln>
              <a:solidFill>
                <a:srgbClr val="DADADA"/>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Career &amp; financial stability</c:v>
              </c:pt>
            </c:strLit>
          </c:cat>
          <c:val>
            <c:numLit>
              <c:formatCode>General</c:formatCode>
              <c:ptCount val="1"/>
              <c:pt idx="0">
                <c:v>27.5</c:v>
              </c:pt>
            </c:numLit>
          </c:val>
          <c:extLst>
            <c:ext xmlns:c16="http://schemas.microsoft.com/office/drawing/2014/chart" uri="{C3380CC4-5D6E-409C-BE32-E72D297353CC}">
              <c16:uniqueId val="{00000003-A4F5-4A95-AD38-310E9B184C17}"/>
            </c:ext>
          </c:extLst>
        </c:ser>
        <c:ser>
          <c:idx val="4"/>
          <c:order val="4"/>
          <c:tx>
            <c:v>5</c:v>
          </c:tx>
          <c:spPr>
            <a:solidFill>
              <a:srgbClr val="91B4B0"/>
            </a:solidFill>
            <a:ln>
              <a:solidFill>
                <a:srgbClr val="91B4B0"/>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Career &amp; financial stability</c:v>
              </c:pt>
            </c:strLit>
          </c:cat>
          <c:val>
            <c:numLit>
              <c:formatCode>General</c:formatCode>
              <c:ptCount val="1"/>
              <c:pt idx="0">
                <c:v>22.5</c:v>
              </c:pt>
            </c:numLit>
          </c:val>
          <c:extLst>
            <c:ext xmlns:c16="http://schemas.microsoft.com/office/drawing/2014/chart" uri="{C3380CC4-5D6E-409C-BE32-E72D297353CC}">
              <c16:uniqueId val="{00000004-A4F5-4A95-AD38-310E9B184C17}"/>
            </c:ext>
          </c:extLst>
        </c:ser>
        <c:ser>
          <c:idx val="5"/>
          <c:order val="5"/>
          <c:tx>
            <c:v>6</c:v>
          </c:tx>
          <c:spPr>
            <a:solidFill>
              <a:srgbClr val="498F86"/>
            </a:solidFill>
            <a:ln>
              <a:solidFill>
                <a:srgbClr val="498F86"/>
              </a:solidFill>
            </a:ln>
          </c:spPr>
          <c:invertIfNegative val="0"/>
          <c:dLbls>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Career &amp; financial stability</c:v>
              </c:pt>
            </c:strLit>
          </c:cat>
          <c:val>
            <c:numLit>
              <c:formatCode>General</c:formatCode>
              <c:ptCount val="1"/>
              <c:pt idx="0">
                <c:v>12.5</c:v>
              </c:pt>
            </c:numLit>
          </c:val>
          <c:extLst>
            <c:ext xmlns:c16="http://schemas.microsoft.com/office/drawing/2014/chart" uri="{C3380CC4-5D6E-409C-BE32-E72D297353CC}">
              <c16:uniqueId val="{00000005-A4F5-4A95-AD38-310E9B184C17}"/>
            </c:ext>
          </c:extLst>
        </c:ser>
        <c:ser>
          <c:idx val="6"/>
          <c:order val="6"/>
          <c:tx>
            <c:v>7</c:v>
          </c:tx>
          <c:spPr>
            <a:solidFill>
              <a:srgbClr val="00695C"/>
            </a:solidFill>
            <a:ln>
              <a:solidFill>
                <a:srgbClr val="00695C"/>
              </a:solidFill>
            </a:ln>
          </c:spPr>
          <c:invertIfNegative val="0"/>
          <c:dLbls>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Career &amp; financial stability</c:v>
              </c:pt>
            </c:strLit>
          </c:cat>
          <c:val>
            <c:numLit>
              <c:formatCode>General</c:formatCode>
              <c:ptCount val="1"/>
              <c:pt idx="0">
                <c:v>10</c:v>
              </c:pt>
            </c:numLit>
          </c:val>
          <c:extLst>
            <c:ext xmlns:c16="http://schemas.microsoft.com/office/drawing/2014/chart" uri="{C3380CC4-5D6E-409C-BE32-E72D297353CC}">
              <c16:uniqueId val="{00000006-A4F5-4A95-AD38-310E9B184C17}"/>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1"/>
        <c:axPos val="b"/>
        <c:numFmt formatCode="#,##0;#,##0" sourceLinked="0"/>
        <c:majorTickMark val="none"/>
        <c:minorTickMark val="none"/>
        <c:tickLblPos val="none"/>
        <c:crossAx val="54877568"/>
        <c:crosses val="max"/>
        <c:crossBetween val="between"/>
      </c:valAx>
      <c:spPr>
        <a:noFill/>
      </c:spPr>
    </c:plotArea>
    <c:plotVisOnly val="1"/>
    <c:dispBlanksAs val="zero"/>
    <c:showDLblsOverMax val="1"/>
  </c:chart>
  <c:spPr>
    <a:noFill/>
    <a:ln>
      <a:noFill/>
    </a:ln>
  </c:spPr>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autoTitleDeleted val="1"/>
    <c:plotArea>
      <c:layout>
        <c:manualLayout>
          <c:xMode val="edge"/>
          <c:yMode val="edge"/>
          <c:y val="0"/>
          <c:w val="1"/>
          <c:h val="1"/>
        </c:manualLayout>
      </c:layout>
      <c:barChart>
        <c:barDir val="bar"/>
        <c:grouping val="percentStacked"/>
        <c:varyColors val="1"/>
        <c:ser>
          <c:idx val="0"/>
          <c:order val="0"/>
          <c:tx>
            <c:v>1</c:v>
          </c:tx>
          <c:spPr>
            <a:solidFill>
              <a:srgbClr val="8E44AD"/>
            </a:solidFill>
            <a:ln>
              <a:solidFill>
                <a:srgbClr val="8E44AD"/>
              </a:solidFill>
            </a:ln>
          </c:spPr>
          <c:invertIfNegative val="0"/>
          <c:cat>
            <c:strLit>
              <c:ptCount val="1"/>
              <c:pt idx="0">
                <c:v>Knowledge &amp; learning</c:v>
              </c:pt>
            </c:strLit>
          </c:cat>
          <c:val>
            <c:numLit>
              <c:formatCode>General</c:formatCode>
              <c:ptCount val="1"/>
              <c:pt idx="0">
                <c:v>2.5</c:v>
              </c:pt>
            </c:numLit>
          </c:val>
          <c:extLst>
            <c:ext xmlns:c16="http://schemas.microsoft.com/office/drawing/2014/chart" uri="{C3380CC4-5D6E-409C-BE32-E72D297353CC}">
              <c16:uniqueId val="{00000001-C312-497F-8DDC-FE535CE180DF}"/>
            </c:ext>
          </c:extLst>
        </c:ser>
        <c:ser>
          <c:idx val="1"/>
          <c:order val="1"/>
          <c:tx>
            <c:v>2</c:v>
          </c:tx>
          <c:spPr>
            <a:solidFill>
              <a:srgbClr val="A776BC"/>
            </a:solidFill>
            <a:ln>
              <a:solidFill>
                <a:srgbClr val="A776BC"/>
              </a:solidFill>
            </a:ln>
          </c:spPr>
          <c:invertIfNegative val="0"/>
          <c:cat>
            <c:strLit>
              <c:ptCount val="1"/>
              <c:pt idx="0">
                <c:v>Knowledge &amp; learning</c:v>
              </c:pt>
            </c:strLit>
          </c:cat>
          <c:val>
            <c:numLit>
              <c:formatCode>General</c:formatCode>
              <c:ptCount val="1"/>
              <c:pt idx="0">
                <c:v>2.5</c:v>
              </c:pt>
            </c:numLit>
          </c:val>
          <c:extLst>
            <c:ext xmlns:c16="http://schemas.microsoft.com/office/drawing/2014/chart" uri="{C3380CC4-5D6E-409C-BE32-E72D297353CC}">
              <c16:uniqueId val="{00000003-C312-497F-8DDC-FE535CE180DF}"/>
            </c:ext>
          </c:extLst>
        </c:ser>
        <c:ser>
          <c:idx val="2"/>
          <c:order val="2"/>
          <c:tx>
            <c:v>3</c:v>
          </c:tx>
          <c:spPr>
            <a:solidFill>
              <a:srgbClr val="C1A8CB"/>
            </a:solidFill>
            <a:ln>
              <a:solidFill>
                <a:srgbClr val="C1A8CB"/>
              </a:solidFill>
            </a:ln>
          </c:spPr>
          <c:invertIfNegative val="0"/>
          <c:cat>
            <c:strLit>
              <c:ptCount val="1"/>
              <c:pt idx="0">
                <c:v>Knowledge &amp; learning</c:v>
              </c:pt>
            </c:strLit>
          </c:cat>
          <c:val>
            <c:numLit>
              <c:formatCode>General</c:formatCode>
              <c:ptCount val="1"/>
              <c:pt idx="0">
                <c:v>0</c:v>
              </c:pt>
            </c:numLit>
          </c:val>
          <c:extLst>
            <c:ext xmlns:c16="http://schemas.microsoft.com/office/drawing/2014/chart" uri="{C3380CC4-5D6E-409C-BE32-E72D297353CC}">
              <c16:uniqueId val="{00000005-C312-497F-8DDC-FE535CE180DF}"/>
            </c:ext>
          </c:extLst>
        </c:ser>
        <c:ser>
          <c:idx val="3"/>
          <c:order val="3"/>
          <c:tx>
            <c:v>4</c:v>
          </c:tx>
          <c:spPr>
            <a:solidFill>
              <a:srgbClr val="DADADA"/>
            </a:solidFill>
            <a:ln>
              <a:solidFill>
                <a:srgbClr val="DADADA"/>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Knowledge &amp; learning</c:v>
              </c:pt>
            </c:strLit>
          </c:cat>
          <c:val>
            <c:numLit>
              <c:formatCode>General</c:formatCode>
              <c:ptCount val="1"/>
              <c:pt idx="0">
                <c:v>7.5</c:v>
              </c:pt>
            </c:numLit>
          </c:val>
          <c:extLst>
            <c:ext xmlns:c16="http://schemas.microsoft.com/office/drawing/2014/chart" uri="{C3380CC4-5D6E-409C-BE32-E72D297353CC}">
              <c16:uniqueId val="{00000006-C312-497F-8DDC-FE535CE180DF}"/>
            </c:ext>
          </c:extLst>
        </c:ser>
        <c:ser>
          <c:idx val="4"/>
          <c:order val="4"/>
          <c:tx>
            <c:v>5</c:v>
          </c:tx>
          <c:spPr>
            <a:solidFill>
              <a:srgbClr val="91B4B0"/>
            </a:solidFill>
            <a:ln>
              <a:solidFill>
                <a:srgbClr val="91B4B0"/>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Knowledge &amp; learning</c:v>
              </c:pt>
            </c:strLit>
          </c:cat>
          <c:val>
            <c:numLit>
              <c:formatCode>General</c:formatCode>
              <c:ptCount val="1"/>
              <c:pt idx="0">
                <c:v>40</c:v>
              </c:pt>
            </c:numLit>
          </c:val>
          <c:extLst>
            <c:ext xmlns:c16="http://schemas.microsoft.com/office/drawing/2014/chart" uri="{C3380CC4-5D6E-409C-BE32-E72D297353CC}">
              <c16:uniqueId val="{00000007-C312-497F-8DDC-FE535CE180DF}"/>
            </c:ext>
          </c:extLst>
        </c:ser>
        <c:ser>
          <c:idx val="5"/>
          <c:order val="5"/>
          <c:tx>
            <c:v>6</c:v>
          </c:tx>
          <c:spPr>
            <a:solidFill>
              <a:srgbClr val="498F86"/>
            </a:solidFill>
            <a:ln>
              <a:solidFill>
                <a:srgbClr val="498F86"/>
              </a:solidFill>
            </a:ln>
          </c:spPr>
          <c:invertIfNegative val="0"/>
          <c:dLbls>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Knowledge &amp; learning</c:v>
              </c:pt>
            </c:strLit>
          </c:cat>
          <c:val>
            <c:numLit>
              <c:formatCode>General</c:formatCode>
              <c:ptCount val="1"/>
              <c:pt idx="0">
                <c:v>42.5</c:v>
              </c:pt>
            </c:numLit>
          </c:val>
          <c:extLst>
            <c:ext xmlns:c16="http://schemas.microsoft.com/office/drawing/2014/chart" uri="{C3380CC4-5D6E-409C-BE32-E72D297353CC}">
              <c16:uniqueId val="{00000008-C312-497F-8DDC-FE535CE180DF}"/>
            </c:ext>
          </c:extLst>
        </c:ser>
        <c:ser>
          <c:idx val="6"/>
          <c:order val="6"/>
          <c:tx>
            <c:v>7</c:v>
          </c:tx>
          <c:spPr>
            <a:solidFill>
              <a:srgbClr val="00695C"/>
            </a:solidFill>
            <a:ln>
              <a:solidFill>
                <a:srgbClr val="00695C"/>
              </a:solidFill>
            </a:ln>
          </c:spPr>
          <c:invertIfNegative val="0"/>
          <c:dLbls>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Knowledge &amp; learning</c:v>
              </c:pt>
            </c:strLit>
          </c:cat>
          <c:val>
            <c:numLit>
              <c:formatCode>General</c:formatCode>
              <c:ptCount val="1"/>
              <c:pt idx="0">
                <c:v>5</c:v>
              </c:pt>
            </c:numLit>
          </c:val>
          <c:extLst>
            <c:ext xmlns:c16="http://schemas.microsoft.com/office/drawing/2014/chart" uri="{C3380CC4-5D6E-409C-BE32-E72D297353CC}">
              <c16:uniqueId val="{00000009-C312-497F-8DDC-FE535CE180DF}"/>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1"/>
        <c:axPos val="b"/>
        <c:numFmt formatCode="#,##0;#,##0" sourceLinked="0"/>
        <c:majorTickMark val="none"/>
        <c:minorTickMark val="none"/>
        <c:tickLblPos val="none"/>
        <c:crossAx val="54877568"/>
        <c:crosses val="max"/>
        <c:crossBetween val="between"/>
      </c:valAx>
      <c:spPr>
        <a:noFill/>
      </c:spPr>
    </c:plotArea>
    <c:plotVisOnly val="1"/>
    <c:dispBlanksAs val="zero"/>
    <c:showDLblsOverMax val="1"/>
  </c:chart>
  <c:spPr>
    <a:noFill/>
    <a:ln>
      <a:noFill/>
    </a:ln>
  </c:spPr>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autoTitleDeleted val="1"/>
    <c:plotArea>
      <c:layout>
        <c:manualLayout>
          <c:xMode val="edge"/>
          <c:yMode val="edge"/>
          <c:y val="0"/>
          <c:w val="1"/>
          <c:h val="1"/>
        </c:manualLayout>
      </c:layout>
      <c:barChart>
        <c:barDir val="bar"/>
        <c:grouping val="percentStacked"/>
        <c:varyColors val="1"/>
        <c:ser>
          <c:idx val="0"/>
          <c:order val="0"/>
          <c:tx>
            <c:v>1</c:v>
          </c:tx>
          <c:spPr>
            <a:solidFill>
              <a:srgbClr val="8E44AD"/>
            </a:solidFill>
            <a:ln>
              <a:solidFill>
                <a:srgbClr val="8E44AD"/>
              </a:solidFill>
            </a:ln>
          </c:spPr>
          <c:invertIfNegative val="0"/>
          <c:cat>
            <c:strLit>
              <c:ptCount val="1"/>
              <c:pt idx="0">
                <c:v>Emotional well-being</c:v>
              </c:pt>
            </c:strLit>
          </c:cat>
          <c:val>
            <c:numLit>
              <c:formatCode>General</c:formatCode>
              <c:ptCount val="1"/>
              <c:pt idx="0">
                <c:v>2.5</c:v>
              </c:pt>
            </c:numLit>
          </c:val>
          <c:extLst>
            <c:ext xmlns:c16="http://schemas.microsoft.com/office/drawing/2014/chart" uri="{C3380CC4-5D6E-409C-BE32-E72D297353CC}">
              <c16:uniqueId val="{00000001-885A-4DAF-AA1B-5AF20C864D56}"/>
            </c:ext>
          </c:extLst>
        </c:ser>
        <c:ser>
          <c:idx val="1"/>
          <c:order val="1"/>
          <c:tx>
            <c:v>2</c:v>
          </c:tx>
          <c:spPr>
            <a:solidFill>
              <a:srgbClr val="A776BC"/>
            </a:solidFill>
            <a:ln>
              <a:solidFill>
                <a:srgbClr val="A776BC"/>
              </a:solidFill>
            </a:ln>
          </c:spPr>
          <c:invertIfNegative val="0"/>
          <c:cat>
            <c:strLit>
              <c:ptCount val="1"/>
              <c:pt idx="0">
                <c:v>Emotional well-being</c:v>
              </c:pt>
            </c:strLit>
          </c:cat>
          <c:val>
            <c:numLit>
              <c:formatCode>General</c:formatCode>
              <c:ptCount val="1"/>
              <c:pt idx="0">
                <c:v>0</c:v>
              </c:pt>
            </c:numLit>
          </c:val>
          <c:extLst>
            <c:ext xmlns:c16="http://schemas.microsoft.com/office/drawing/2014/chart" uri="{C3380CC4-5D6E-409C-BE32-E72D297353CC}">
              <c16:uniqueId val="{00000003-885A-4DAF-AA1B-5AF20C864D56}"/>
            </c:ext>
          </c:extLst>
        </c:ser>
        <c:ser>
          <c:idx val="2"/>
          <c:order val="2"/>
          <c:tx>
            <c:v>3</c:v>
          </c:tx>
          <c:spPr>
            <a:solidFill>
              <a:srgbClr val="C1A8CB"/>
            </a:solidFill>
            <a:ln>
              <a:solidFill>
                <a:srgbClr val="C1A8CB"/>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Emotional well-being</c:v>
              </c:pt>
            </c:strLit>
          </c:cat>
          <c:val>
            <c:numLit>
              <c:formatCode>General</c:formatCode>
              <c:ptCount val="1"/>
              <c:pt idx="0">
                <c:v>12.5</c:v>
              </c:pt>
            </c:numLit>
          </c:val>
          <c:extLst>
            <c:ext xmlns:c16="http://schemas.microsoft.com/office/drawing/2014/chart" uri="{C3380CC4-5D6E-409C-BE32-E72D297353CC}">
              <c16:uniqueId val="{00000004-885A-4DAF-AA1B-5AF20C864D56}"/>
            </c:ext>
          </c:extLst>
        </c:ser>
        <c:ser>
          <c:idx val="3"/>
          <c:order val="3"/>
          <c:tx>
            <c:v>4</c:v>
          </c:tx>
          <c:spPr>
            <a:solidFill>
              <a:srgbClr val="DADADA"/>
            </a:solidFill>
            <a:ln>
              <a:solidFill>
                <a:srgbClr val="DADADA"/>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Emotional well-being</c:v>
              </c:pt>
            </c:strLit>
          </c:cat>
          <c:val>
            <c:numLit>
              <c:formatCode>General</c:formatCode>
              <c:ptCount val="1"/>
              <c:pt idx="0">
                <c:v>10</c:v>
              </c:pt>
            </c:numLit>
          </c:val>
          <c:extLst>
            <c:ext xmlns:c16="http://schemas.microsoft.com/office/drawing/2014/chart" uri="{C3380CC4-5D6E-409C-BE32-E72D297353CC}">
              <c16:uniqueId val="{00000005-885A-4DAF-AA1B-5AF20C864D56}"/>
            </c:ext>
          </c:extLst>
        </c:ser>
        <c:ser>
          <c:idx val="4"/>
          <c:order val="4"/>
          <c:tx>
            <c:v>5</c:v>
          </c:tx>
          <c:spPr>
            <a:solidFill>
              <a:srgbClr val="91B4B0"/>
            </a:solidFill>
            <a:ln>
              <a:solidFill>
                <a:srgbClr val="91B4B0"/>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Emotional well-being</c:v>
              </c:pt>
            </c:strLit>
          </c:cat>
          <c:val>
            <c:numLit>
              <c:formatCode>General</c:formatCode>
              <c:ptCount val="1"/>
              <c:pt idx="0">
                <c:v>27.5</c:v>
              </c:pt>
            </c:numLit>
          </c:val>
          <c:extLst>
            <c:ext xmlns:c16="http://schemas.microsoft.com/office/drawing/2014/chart" uri="{C3380CC4-5D6E-409C-BE32-E72D297353CC}">
              <c16:uniqueId val="{00000006-885A-4DAF-AA1B-5AF20C864D56}"/>
            </c:ext>
          </c:extLst>
        </c:ser>
        <c:ser>
          <c:idx val="5"/>
          <c:order val="5"/>
          <c:tx>
            <c:v>6</c:v>
          </c:tx>
          <c:spPr>
            <a:solidFill>
              <a:srgbClr val="498F86"/>
            </a:solidFill>
            <a:ln>
              <a:solidFill>
                <a:srgbClr val="498F86"/>
              </a:solidFill>
            </a:ln>
          </c:spPr>
          <c:invertIfNegative val="0"/>
          <c:dLbls>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Emotional well-being</c:v>
              </c:pt>
            </c:strLit>
          </c:cat>
          <c:val>
            <c:numLit>
              <c:formatCode>General</c:formatCode>
              <c:ptCount val="1"/>
              <c:pt idx="0">
                <c:v>37.5</c:v>
              </c:pt>
            </c:numLit>
          </c:val>
          <c:extLst>
            <c:ext xmlns:c16="http://schemas.microsoft.com/office/drawing/2014/chart" uri="{C3380CC4-5D6E-409C-BE32-E72D297353CC}">
              <c16:uniqueId val="{00000007-885A-4DAF-AA1B-5AF20C864D56}"/>
            </c:ext>
          </c:extLst>
        </c:ser>
        <c:ser>
          <c:idx val="6"/>
          <c:order val="6"/>
          <c:tx>
            <c:v>7</c:v>
          </c:tx>
          <c:spPr>
            <a:solidFill>
              <a:srgbClr val="00695C"/>
            </a:solidFill>
            <a:ln>
              <a:solidFill>
                <a:srgbClr val="00695C"/>
              </a:solidFill>
            </a:ln>
          </c:spPr>
          <c:invertIfNegative val="0"/>
          <c:dLbls>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Emotional well-being</c:v>
              </c:pt>
            </c:strLit>
          </c:cat>
          <c:val>
            <c:numLit>
              <c:formatCode>General</c:formatCode>
              <c:ptCount val="1"/>
              <c:pt idx="0">
                <c:v>10</c:v>
              </c:pt>
            </c:numLit>
          </c:val>
          <c:extLst>
            <c:ext xmlns:c16="http://schemas.microsoft.com/office/drawing/2014/chart" uri="{C3380CC4-5D6E-409C-BE32-E72D297353CC}">
              <c16:uniqueId val="{00000008-885A-4DAF-AA1B-5AF20C864D56}"/>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1"/>
        <c:axPos val="b"/>
        <c:numFmt formatCode="#,##0;#,##0" sourceLinked="0"/>
        <c:majorTickMark val="none"/>
        <c:minorTickMark val="none"/>
        <c:tickLblPos val="none"/>
        <c:crossAx val="54877568"/>
        <c:crosses val="max"/>
        <c:crossBetween val="between"/>
      </c:valAx>
      <c:spPr>
        <a:noFill/>
      </c:spPr>
    </c:plotArea>
    <c:plotVisOnly val="1"/>
    <c:dispBlanksAs val="zero"/>
    <c:showDLblsOverMax val="1"/>
  </c:chart>
  <c:spPr>
    <a:noFill/>
    <a:ln>
      <a:noFill/>
    </a:ln>
  </c:spPr>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autoTitleDeleted val="1"/>
    <c:plotArea>
      <c:layout>
        <c:manualLayout>
          <c:xMode val="edge"/>
          <c:yMode val="edge"/>
          <c:y val="0"/>
          <c:w val="1"/>
          <c:h val="1"/>
        </c:manualLayout>
      </c:layout>
      <c:barChart>
        <c:barDir val="bar"/>
        <c:grouping val="percentStacked"/>
        <c:varyColors val="1"/>
        <c:ser>
          <c:idx val="0"/>
          <c:order val="0"/>
          <c:tx>
            <c:v>1</c:v>
          </c:tx>
          <c:spPr>
            <a:solidFill>
              <a:srgbClr val="8E44AD"/>
            </a:solidFill>
            <a:ln>
              <a:solidFill>
                <a:srgbClr val="8E44AD"/>
              </a:solidFill>
            </a:ln>
          </c:spPr>
          <c:invertIfNegative val="0"/>
          <c:cat>
            <c:strLit>
              <c:ptCount val="1"/>
              <c:pt idx="0">
                <c:v>Fun, hobbies &amp; recreation</c:v>
              </c:pt>
            </c:strLit>
          </c:cat>
          <c:val>
            <c:numLit>
              <c:formatCode>General</c:formatCode>
              <c:ptCount val="1"/>
              <c:pt idx="0">
                <c:v>2.5</c:v>
              </c:pt>
            </c:numLit>
          </c:val>
          <c:extLst>
            <c:ext xmlns:c16="http://schemas.microsoft.com/office/drawing/2014/chart" uri="{C3380CC4-5D6E-409C-BE32-E72D297353CC}">
              <c16:uniqueId val="{00000001-2021-4C34-BE0F-4B0C0AC609E3}"/>
            </c:ext>
          </c:extLst>
        </c:ser>
        <c:ser>
          <c:idx val="1"/>
          <c:order val="1"/>
          <c:tx>
            <c:v>2</c:v>
          </c:tx>
          <c:spPr>
            <a:solidFill>
              <a:srgbClr val="A776BC"/>
            </a:solidFill>
            <a:ln>
              <a:solidFill>
                <a:srgbClr val="A776BC"/>
              </a:solidFill>
            </a:ln>
          </c:spPr>
          <c:invertIfNegative val="0"/>
          <c:cat>
            <c:strLit>
              <c:ptCount val="1"/>
              <c:pt idx="0">
                <c:v>Fun, hobbies &amp; recreation</c:v>
              </c:pt>
            </c:strLit>
          </c:cat>
          <c:val>
            <c:numLit>
              <c:formatCode>General</c:formatCode>
              <c:ptCount val="1"/>
              <c:pt idx="0">
                <c:v>0</c:v>
              </c:pt>
            </c:numLit>
          </c:val>
          <c:extLst>
            <c:ext xmlns:c16="http://schemas.microsoft.com/office/drawing/2014/chart" uri="{C3380CC4-5D6E-409C-BE32-E72D297353CC}">
              <c16:uniqueId val="{00000003-2021-4C34-BE0F-4B0C0AC609E3}"/>
            </c:ext>
          </c:extLst>
        </c:ser>
        <c:ser>
          <c:idx val="2"/>
          <c:order val="2"/>
          <c:tx>
            <c:v>3</c:v>
          </c:tx>
          <c:spPr>
            <a:solidFill>
              <a:srgbClr val="C1A8CB"/>
            </a:solidFill>
            <a:ln>
              <a:solidFill>
                <a:srgbClr val="C1A8CB"/>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Fun, hobbies &amp; recreation</c:v>
              </c:pt>
            </c:strLit>
          </c:cat>
          <c:val>
            <c:numLit>
              <c:formatCode>General</c:formatCode>
              <c:ptCount val="1"/>
              <c:pt idx="0">
                <c:v>12.5</c:v>
              </c:pt>
            </c:numLit>
          </c:val>
          <c:extLst>
            <c:ext xmlns:c16="http://schemas.microsoft.com/office/drawing/2014/chart" uri="{C3380CC4-5D6E-409C-BE32-E72D297353CC}">
              <c16:uniqueId val="{00000004-2021-4C34-BE0F-4B0C0AC609E3}"/>
            </c:ext>
          </c:extLst>
        </c:ser>
        <c:ser>
          <c:idx val="3"/>
          <c:order val="3"/>
          <c:tx>
            <c:v>4</c:v>
          </c:tx>
          <c:spPr>
            <a:solidFill>
              <a:srgbClr val="DADADA"/>
            </a:solidFill>
            <a:ln>
              <a:solidFill>
                <a:srgbClr val="DADADA"/>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Fun, hobbies &amp; recreation</c:v>
              </c:pt>
            </c:strLit>
          </c:cat>
          <c:val>
            <c:numLit>
              <c:formatCode>General</c:formatCode>
              <c:ptCount val="1"/>
              <c:pt idx="0">
                <c:v>20</c:v>
              </c:pt>
            </c:numLit>
          </c:val>
          <c:extLst>
            <c:ext xmlns:c16="http://schemas.microsoft.com/office/drawing/2014/chart" uri="{C3380CC4-5D6E-409C-BE32-E72D297353CC}">
              <c16:uniqueId val="{00000005-2021-4C34-BE0F-4B0C0AC609E3}"/>
            </c:ext>
          </c:extLst>
        </c:ser>
        <c:ser>
          <c:idx val="4"/>
          <c:order val="4"/>
          <c:tx>
            <c:v>5</c:v>
          </c:tx>
          <c:spPr>
            <a:solidFill>
              <a:srgbClr val="91B4B0"/>
            </a:solidFill>
            <a:ln>
              <a:solidFill>
                <a:srgbClr val="91B4B0"/>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Fun, hobbies &amp; recreation</c:v>
              </c:pt>
            </c:strLit>
          </c:cat>
          <c:val>
            <c:numLit>
              <c:formatCode>General</c:formatCode>
              <c:ptCount val="1"/>
              <c:pt idx="0">
                <c:v>25</c:v>
              </c:pt>
            </c:numLit>
          </c:val>
          <c:extLst>
            <c:ext xmlns:c16="http://schemas.microsoft.com/office/drawing/2014/chart" uri="{C3380CC4-5D6E-409C-BE32-E72D297353CC}">
              <c16:uniqueId val="{00000006-2021-4C34-BE0F-4B0C0AC609E3}"/>
            </c:ext>
          </c:extLst>
        </c:ser>
        <c:ser>
          <c:idx val="5"/>
          <c:order val="5"/>
          <c:tx>
            <c:v>6</c:v>
          </c:tx>
          <c:spPr>
            <a:solidFill>
              <a:srgbClr val="498F86"/>
            </a:solidFill>
            <a:ln>
              <a:solidFill>
                <a:srgbClr val="498F86"/>
              </a:solidFill>
            </a:ln>
          </c:spPr>
          <c:invertIfNegative val="0"/>
          <c:dLbls>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Fun, hobbies &amp; recreation</c:v>
              </c:pt>
            </c:strLit>
          </c:cat>
          <c:val>
            <c:numLit>
              <c:formatCode>General</c:formatCode>
              <c:ptCount val="1"/>
              <c:pt idx="0">
                <c:v>20</c:v>
              </c:pt>
            </c:numLit>
          </c:val>
          <c:extLst>
            <c:ext xmlns:c16="http://schemas.microsoft.com/office/drawing/2014/chart" uri="{C3380CC4-5D6E-409C-BE32-E72D297353CC}">
              <c16:uniqueId val="{00000007-2021-4C34-BE0F-4B0C0AC609E3}"/>
            </c:ext>
          </c:extLst>
        </c:ser>
        <c:ser>
          <c:idx val="6"/>
          <c:order val="6"/>
          <c:tx>
            <c:v>7</c:v>
          </c:tx>
          <c:spPr>
            <a:solidFill>
              <a:srgbClr val="00695C"/>
            </a:solidFill>
            <a:ln>
              <a:solidFill>
                <a:srgbClr val="00695C"/>
              </a:solidFill>
            </a:ln>
          </c:spPr>
          <c:invertIfNegative val="0"/>
          <c:dLbls>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Fun, hobbies &amp; recreation</c:v>
              </c:pt>
            </c:strLit>
          </c:cat>
          <c:val>
            <c:numLit>
              <c:formatCode>General</c:formatCode>
              <c:ptCount val="1"/>
              <c:pt idx="0">
                <c:v>20</c:v>
              </c:pt>
            </c:numLit>
          </c:val>
          <c:extLst>
            <c:ext xmlns:c16="http://schemas.microsoft.com/office/drawing/2014/chart" uri="{C3380CC4-5D6E-409C-BE32-E72D297353CC}">
              <c16:uniqueId val="{00000008-2021-4C34-BE0F-4B0C0AC609E3}"/>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1"/>
        <c:axPos val="b"/>
        <c:numFmt formatCode="#,##0;#,##0" sourceLinked="0"/>
        <c:majorTickMark val="none"/>
        <c:minorTickMark val="none"/>
        <c:tickLblPos val="none"/>
        <c:crossAx val="54877568"/>
        <c:crosses val="max"/>
        <c:crossBetween val="between"/>
      </c:valAx>
      <c:spPr>
        <a:noFill/>
      </c:spPr>
    </c:plotArea>
    <c:plotVisOnly val="1"/>
    <c:dispBlanksAs val="zero"/>
    <c:showDLblsOverMax val="1"/>
  </c:chart>
  <c:spPr>
    <a:noFill/>
    <a:ln>
      <a:noFill/>
    </a:ln>
  </c:spPr>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autoTitleDeleted val="1"/>
    <c:plotArea>
      <c:layout>
        <c:manualLayout>
          <c:xMode val="edge"/>
          <c:yMode val="edge"/>
          <c:y val="0"/>
          <c:w val="1"/>
          <c:h val="0.5"/>
        </c:manualLayout>
      </c:layout>
      <c:barChart>
        <c:barDir val="bar"/>
        <c:grouping val="percentStacked"/>
        <c:varyColors val="1"/>
        <c:ser>
          <c:idx val="0"/>
          <c:order val="0"/>
          <c:tx>
            <c:v>1</c:v>
          </c:tx>
          <c:spPr>
            <a:solidFill>
              <a:srgbClr val="8E44AD"/>
            </a:solidFill>
            <a:ln>
              <a:solidFill>
                <a:srgbClr val="8E44AD"/>
              </a:solidFill>
            </a:ln>
          </c:spPr>
          <c:invertIfNegative val="0"/>
          <c:cat>
            <c:strLit>
              <c:ptCount val="1"/>
              <c:pt idx="0">
                <c:v>Making a difference</c:v>
              </c:pt>
            </c:strLit>
          </c:cat>
          <c:val>
            <c:numLit>
              <c:formatCode>General</c:formatCode>
              <c:ptCount val="1"/>
              <c:pt idx="0">
                <c:v>0</c:v>
              </c:pt>
            </c:numLit>
          </c:val>
          <c:extLst>
            <c:ext xmlns:c16="http://schemas.microsoft.com/office/drawing/2014/chart" uri="{C3380CC4-5D6E-409C-BE32-E72D297353CC}">
              <c16:uniqueId val="{00000001-EA66-4F23-BCBF-7EE260583FC2}"/>
            </c:ext>
          </c:extLst>
        </c:ser>
        <c:ser>
          <c:idx val="1"/>
          <c:order val="1"/>
          <c:tx>
            <c:v>2</c:v>
          </c:tx>
          <c:spPr>
            <a:solidFill>
              <a:srgbClr val="A776BC"/>
            </a:solidFill>
            <a:ln>
              <a:solidFill>
                <a:srgbClr val="A776BC"/>
              </a:solidFill>
            </a:ln>
          </c:spPr>
          <c:invertIfNegative val="0"/>
          <c:cat>
            <c:strLit>
              <c:ptCount val="1"/>
              <c:pt idx="0">
                <c:v>Making a difference</c:v>
              </c:pt>
            </c:strLit>
          </c:cat>
          <c:val>
            <c:numLit>
              <c:formatCode>General</c:formatCode>
              <c:ptCount val="1"/>
              <c:pt idx="0">
                <c:v>2.7778</c:v>
              </c:pt>
            </c:numLit>
          </c:val>
          <c:extLst>
            <c:ext xmlns:c16="http://schemas.microsoft.com/office/drawing/2014/chart" uri="{C3380CC4-5D6E-409C-BE32-E72D297353CC}">
              <c16:uniqueId val="{00000003-EA66-4F23-BCBF-7EE260583FC2}"/>
            </c:ext>
          </c:extLst>
        </c:ser>
        <c:ser>
          <c:idx val="2"/>
          <c:order val="2"/>
          <c:tx>
            <c:v>3</c:v>
          </c:tx>
          <c:spPr>
            <a:solidFill>
              <a:srgbClr val="C1A8CB"/>
            </a:solidFill>
            <a:ln>
              <a:solidFill>
                <a:srgbClr val="C1A8CB"/>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Making a difference</c:v>
              </c:pt>
            </c:strLit>
          </c:cat>
          <c:val>
            <c:numLit>
              <c:formatCode>General</c:formatCode>
              <c:ptCount val="1"/>
              <c:pt idx="0">
                <c:v>5.5556000000000001</c:v>
              </c:pt>
            </c:numLit>
          </c:val>
          <c:extLst>
            <c:ext xmlns:c16="http://schemas.microsoft.com/office/drawing/2014/chart" uri="{C3380CC4-5D6E-409C-BE32-E72D297353CC}">
              <c16:uniqueId val="{00000004-EA66-4F23-BCBF-7EE260583FC2}"/>
            </c:ext>
          </c:extLst>
        </c:ser>
        <c:ser>
          <c:idx val="3"/>
          <c:order val="3"/>
          <c:tx>
            <c:v>4</c:v>
          </c:tx>
          <c:spPr>
            <a:solidFill>
              <a:srgbClr val="DADADA"/>
            </a:solidFill>
            <a:ln>
              <a:solidFill>
                <a:srgbClr val="DADADA"/>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Making a difference</c:v>
              </c:pt>
            </c:strLit>
          </c:cat>
          <c:val>
            <c:numLit>
              <c:formatCode>General</c:formatCode>
              <c:ptCount val="1"/>
              <c:pt idx="0">
                <c:v>19.444400000000002</c:v>
              </c:pt>
            </c:numLit>
          </c:val>
          <c:extLst>
            <c:ext xmlns:c16="http://schemas.microsoft.com/office/drawing/2014/chart" uri="{C3380CC4-5D6E-409C-BE32-E72D297353CC}">
              <c16:uniqueId val="{00000005-EA66-4F23-BCBF-7EE260583FC2}"/>
            </c:ext>
          </c:extLst>
        </c:ser>
        <c:ser>
          <c:idx val="4"/>
          <c:order val="4"/>
          <c:tx>
            <c:v>5</c:v>
          </c:tx>
          <c:spPr>
            <a:solidFill>
              <a:srgbClr val="91B4B0"/>
            </a:solidFill>
            <a:ln>
              <a:solidFill>
                <a:srgbClr val="91B4B0"/>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Making a difference</c:v>
              </c:pt>
            </c:strLit>
          </c:cat>
          <c:val>
            <c:numLit>
              <c:formatCode>General</c:formatCode>
              <c:ptCount val="1"/>
              <c:pt idx="0">
                <c:v>25</c:v>
              </c:pt>
            </c:numLit>
          </c:val>
          <c:extLst>
            <c:ext xmlns:c16="http://schemas.microsoft.com/office/drawing/2014/chart" uri="{C3380CC4-5D6E-409C-BE32-E72D297353CC}">
              <c16:uniqueId val="{00000006-EA66-4F23-BCBF-7EE260583FC2}"/>
            </c:ext>
          </c:extLst>
        </c:ser>
        <c:ser>
          <c:idx val="5"/>
          <c:order val="5"/>
          <c:tx>
            <c:v>6</c:v>
          </c:tx>
          <c:spPr>
            <a:solidFill>
              <a:srgbClr val="498F86"/>
            </a:solidFill>
            <a:ln>
              <a:solidFill>
                <a:srgbClr val="498F86"/>
              </a:solidFill>
            </a:ln>
          </c:spPr>
          <c:invertIfNegative val="0"/>
          <c:dLbls>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Making a difference</c:v>
              </c:pt>
            </c:strLit>
          </c:cat>
          <c:val>
            <c:numLit>
              <c:formatCode>General</c:formatCode>
              <c:ptCount val="1"/>
              <c:pt idx="0">
                <c:v>33.333300000000001</c:v>
              </c:pt>
            </c:numLit>
          </c:val>
          <c:extLst>
            <c:ext xmlns:c16="http://schemas.microsoft.com/office/drawing/2014/chart" uri="{C3380CC4-5D6E-409C-BE32-E72D297353CC}">
              <c16:uniqueId val="{00000007-EA66-4F23-BCBF-7EE260583FC2}"/>
            </c:ext>
          </c:extLst>
        </c:ser>
        <c:ser>
          <c:idx val="6"/>
          <c:order val="6"/>
          <c:tx>
            <c:v>7</c:v>
          </c:tx>
          <c:spPr>
            <a:solidFill>
              <a:srgbClr val="00695C"/>
            </a:solidFill>
            <a:ln>
              <a:solidFill>
                <a:srgbClr val="00695C"/>
              </a:solidFill>
            </a:ln>
          </c:spPr>
          <c:invertIfNegative val="0"/>
          <c:dLbls>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Making a difference</c:v>
              </c:pt>
            </c:strLit>
          </c:cat>
          <c:val>
            <c:numLit>
              <c:formatCode>General</c:formatCode>
              <c:ptCount val="1"/>
              <c:pt idx="0">
                <c:v>13.8889</c:v>
              </c:pt>
            </c:numLit>
          </c:val>
          <c:extLst>
            <c:ext xmlns:c16="http://schemas.microsoft.com/office/drawing/2014/chart" uri="{C3380CC4-5D6E-409C-BE32-E72D297353CC}">
              <c16:uniqueId val="{00000008-EA66-4F23-BCBF-7EE260583FC2}"/>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1"/>
        <c:axPos val="b"/>
        <c:numFmt formatCode="#,##0;#,##0" sourceLinked="0"/>
        <c:majorTickMark val="cross"/>
        <c:minorTickMark val="none"/>
        <c:tickLblPos val="none"/>
        <c:crossAx val="54877568"/>
        <c:crosses val="max"/>
        <c:crossBetween val="between"/>
      </c:valAx>
      <c:spPr>
        <a:noFill/>
      </c:spPr>
    </c:plotArea>
    <c:legend>
      <c:legendPos val="b"/>
      <c:overlay val="0"/>
      <c:spPr>
        <a:noFill/>
      </c:spPr>
      <c:txPr>
        <a:bodyPr/>
        <a:lstStyle/>
        <a:p>
          <a:pPr>
            <a:defRPr sz="700" spc="50"/>
          </a:pPr>
          <a:endParaRPr lang="en-US"/>
        </a:p>
      </c:txPr>
    </c:legend>
    <c:plotVisOnly val="1"/>
    <c:dispBlanksAs val="zero"/>
    <c:showDLblsOverMax val="1"/>
  </c:chart>
  <c:spPr>
    <a:noFill/>
    <a:ln>
      <a:noFill/>
    </a:ln>
  </c:spPr>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title>
      <c:tx>
        <c:rich>
          <a:bodyPr/>
          <a:lstStyle/>
          <a:p>
            <a:pPr>
              <a:defRPr sz="1400"/>
            </a:pPr>
            <a:r>
              <a:rPr lang="en-GB" sz="1400" dirty="0"/>
              <a:t>Age groups</a:t>
            </a:r>
          </a:p>
        </c:rich>
      </c:tx>
      <c:overlay val="0"/>
    </c:title>
    <c:autoTitleDeleted val="0"/>
    <c:plotArea>
      <c:layout/>
      <c:barChart>
        <c:barDir val="col"/>
        <c:grouping val="clustered"/>
        <c:varyColors val="1"/>
        <c:ser>
          <c:idx val="0"/>
          <c:order val="0"/>
          <c:tx>
            <c:strRef>
              <c:f>DataSheet!$C$1</c:f>
              <c:strCache>
                <c:ptCount val="1"/>
                <c:pt idx="0">
                  <c:v>- 29</c:v>
                </c:pt>
              </c:strCache>
            </c:strRef>
          </c:tx>
          <c:spPr>
            <a:solidFill>
              <a:srgbClr val="012080"/>
            </a:solidFill>
            <a:ln>
              <a:solidFill>
                <a:srgbClr val="012080"/>
              </a:solid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0-1911-4645-9003-EEF8BDAE530D}"/>
                </c:ext>
              </c:extLst>
            </c:dLbl>
            <c:dLbl>
              <c:idx val="1"/>
              <c:delete val="1"/>
              <c:extLst>
                <c:ext xmlns:c15="http://schemas.microsoft.com/office/drawing/2012/chart" uri="{CE6537A1-D6FC-4f65-9D91-7224C49458BB}"/>
                <c:ext xmlns:c16="http://schemas.microsoft.com/office/drawing/2014/chart" uri="{C3380CC4-5D6E-409C-BE32-E72D297353CC}">
                  <c16:uniqueId val="{00000001-1911-4645-9003-EEF8BDAE530D}"/>
                </c:ext>
              </c:extLst>
            </c:dLbl>
            <c:dLbl>
              <c:idx val="2"/>
              <c:delete val="1"/>
              <c:extLst>
                <c:ext xmlns:c15="http://schemas.microsoft.com/office/drawing/2012/chart" uri="{CE6537A1-D6FC-4f65-9D91-7224C49458BB}"/>
                <c:ext xmlns:c16="http://schemas.microsoft.com/office/drawing/2014/chart" uri="{C3380CC4-5D6E-409C-BE32-E72D297353CC}">
                  <c16:uniqueId val="{00000002-1911-4645-9003-EEF8BDAE530D}"/>
                </c:ext>
              </c:extLst>
            </c:dLbl>
            <c:dLbl>
              <c:idx val="3"/>
              <c:numFmt formatCode="#,##0;#,##0" sourceLinked="0"/>
              <c:spPr/>
              <c:txPr>
                <a:bodyPr tIns="0" bIns="0"/>
                <a:lstStyle/>
                <a:p>
                  <a:pPr>
                    <a:defRPr sz="700" spc="50">
                      <a:solidFill>
                        <a:srgbClr val="64B5F6"/>
                      </a:solidFill>
                    </a:defRPr>
                  </a:pPr>
                  <a:endParaRPr lang="en-US"/>
                </a:p>
              </c:tx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3-1911-4645-9003-EEF8BDAE530D}"/>
                </c:ext>
              </c:extLst>
            </c:dLbl>
            <c:dLbl>
              <c:idx val="4"/>
              <c:delete val="1"/>
              <c:extLst>
                <c:ext xmlns:c15="http://schemas.microsoft.com/office/drawing/2012/chart" uri="{CE6537A1-D6FC-4f65-9D91-7224C49458BB}"/>
                <c:ext xmlns:c16="http://schemas.microsoft.com/office/drawing/2014/chart" uri="{C3380CC4-5D6E-409C-BE32-E72D297353CC}">
                  <c16:uniqueId val="{00000004-1911-4645-9003-EEF8BDAE530D}"/>
                </c:ext>
              </c:extLst>
            </c:dLbl>
            <c:dLbl>
              <c:idx val="5"/>
              <c:delete val="1"/>
              <c:extLst>
                <c:ext xmlns:c15="http://schemas.microsoft.com/office/drawing/2012/chart" uri="{CE6537A1-D6FC-4f65-9D91-7224C49458BB}"/>
                <c:ext xmlns:c16="http://schemas.microsoft.com/office/drawing/2014/chart" uri="{C3380CC4-5D6E-409C-BE32-E72D297353CC}">
                  <c16:uniqueId val="{00000005-1911-4645-9003-EEF8BDAE530D}"/>
                </c:ext>
              </c:extLst>
            </c:dLbl>
            <c:dLbl>
              <c:idx val="6"/>
              <c:delete val="1"/>
              <c:extLst>
                <c:ext xmlns:c15="http://schemas.microsoft.com/office/drawing/2012/chart" uri="{CE6537A1-D6FC-4f65-9D91-7224C49458BB}"/>
                <c:ext xmlns:c16="http://schemas.microsoft.com/office/drawing/2014/chart" uri="{C3380CC4-5D6E-409C-BE32-E72D297353CC}">
                  <c16:uniqueId val="{00000006-1911-4645-9003-EEF8BDAE530D}"/>
                </c:ext>
              </c:extLst>
            </c:dLbl>
            <c:dLbl>
              <c:idx val="7"/>
              <c:delete val="1"/>
              <c:extLst>
                <c:ext xmlns:c15="http://schemas.microsoft.com/office/drawing/2012/chart" uri="{CE6537A1-D6FC-4f65-9D91-7224C49458BB}"/>
                <c:ext xmlns:c16="http://schemas.microsoft.com/office/drawing/2014/chart" uri="{C3380CC4-5D6E-409C-BE32-E72D297353CC}">
                  <c16:uniqueId val="{00000007-1911-4645-9003-EEF8BDAE530D}"/>
                </c:ext>
              </c:extLst>
            </c:dLbl>
            <c:numFmt formatCode="#,##0;#,##0" sourceLinked="0"/>
            <c:spPr>
              <a:noFill/>
              <a:ln>
                <a:noFill/>
              </a:ln>
              <a:effectLst/>
            </c:spPr>
            <c:txPr>
              <a:bodyPr tIns="0" bIns="0"/>
              <a:lstStyle/>
              <a:p>
                <a:pPr>
                  <a:defRPr sz="700" spc="50">
                    <a:solidFill>
                      <a:schemeClr val="tx1">
                        <a:lumMod val="166234"/>
                      </a:schemeClr>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DataSheet!$B$2:$B$9</c:f>
              <c:strCache>
                <c:ptCount val="8"/>
                <c:pt idx="0">
                  <c:v>Knowledge &amp; learning</c:v>
                </c:pt>
                <c:pt idx="1">
                  <c:v>Family &amp; love</c:v>
                </c:pt>
                <c:pt idx="2">
                  <c:v>Friends &amp; social connection</c:v>
                </c:pt>
                <c:pt idx="3">
                  <c:v>Emotional well-being</c:v>
                </c:pt>
                <c:pt idx="4">
                  <c:v>Fun, hobbies &amp; recreation</c:v>
                </c:pt>
                <c:pt idx="5">
                  <c:v>Making a difference</c:v>
                </c:pt>
                <c:pt idx="6">
                  <c:v>Health &amp; physical well-being</c:v>
                </c:pt>
                <c:pt idx="7">
                  <c:v>Career &amp; financial stability</c:v>
                </c:pt>
              </c:strCache>
            </c:strRef>
          </c:cat>
          <c:val>
            <c:numRef>
              <c:f>DataSheet!$C$2:$C$9</c:f>
              <c:numCache>
                <c:formatCode>General</c:formatCode>
                <c:ptCount val="8"/>
                <c:pt idx="0">
                  <c:v>100</c:v>
                </c:pt>
                <c:pt idx="1">
                  <c:v>77.777799999999999</c:v>
                </c:pt>
                <c:pt idx="2">
                  <c:v>77.777799999999999</c:v>
                </c:pt>
                <c:pt idx="3">
                  <c:v>100</c:v>
                </c:pt>
                <c:pt idx="4">
                  <c:v>55.555599999999998</c:v>
                </c:pt>
                <c:pt idx="5">
                  <c:v>66.666700000000006</c:v>
                </c:pt>
                <c:pt idx="6">
                  <c:v>77.777799999999999</c:v>
                </c:pt>
                <c:pt idx="7">
                  <c:v>55.555599999999998</c:v>
                </c:pt>
              </c:numCache>
            </c:numRef>
          </c:val>
          <c:extLst>
            <c:ext xmlns:c16="http://schemas.microsoft.com/office/drawing/2014/chart" uri="{C3380CC4-5D6E-409C-BE32-E72D297353CC}">
              <c16:uniqueId val="{00000008-1911-4645-9003-EEF8BDAE530D}"/>
            </c:ext>
          </c:extLst>
        </c:ser>
        <c:ser>
          <c:idx val="1"/>
          <c:order val="1"/>
          <c:tx>
            <c:strRef>
              <c:f>DataSheet!$D$1</c:f>
              <c:strCache>
                <c:ptCount val="1"/>
                <c:pt idx="0">
                  <c:v>30-44</c:v>
                </c:pt>
              </c:strCache>
            </c:strRef>
          </c:tx>
          <c:spPr>
            <a:solidFill>
              <a:srgbClr val="7E57C2"/>
            </a:solidFill>
            <a:ln>
              <a:solidFill>
                <a:srgbClr val="7E57C2"/>
              </a:solidFill>
            </a:ln>
          </c:spPr>
          <c:invertIfNegative val="0"/>
          <c:cat>
            <c:strRef>
              <c:f>DataSheet!$B$2:$B$9</c:f>
              <c:strCache>
                <c:ptCount val="8"/>
                <c:pt idx="0">
                  <c:v>Knowledge &amp; learning</c:v>
                </c:pt>
                <c:pt idx="1">
                  <c:v>Family &amp; love</c:v>
                </c:pt>
                <c:pt idx="2">
                  <c:v>Friends &amp; social connection</c:v>
                </c:pt>
                <c:pt idx="3">
                  <c:v>Emotional well-being</c:v>
                </c:pt>
                <c:pt idx="4">
                  <c:v>Fun, hobbies &amp; recreation</c:v>
                </c:pt>
                <c:pt idx="5">
                  <c:v>Making a difference</c:v>
                </c:pt>
                <c:pt idx="6">
                  <c:v>Health &amp; physical well-being</c:v>
                </c:pt>
                <c:pt idx="7">
                  <c:v>Career &amp; financial stability</c:v>
                </c:pt>
              </c:strCache>
            </c:strRef>
          </c:cat>
          <c:val>
            <c:numRef>
              <c:f>DataSheet!$D$2:$D$9</c:f>
              <c:numCache>
                <c:formatCode>General</c:formatCode>
                <c:ptCount val="8"/>
                <c:pt idx="0">
                  <c:v>90.909099999999995</c:v>
                </c:pt>
                <c:pt idx="1">
                  <c:v>72.7273</c:v>
                </c:pt>
                <c:pt idx="2">
                  <c:v>63.636400000000002</c:v>
                </c:pt>
                <c:pt idx="3">
                  <c:v>63.636400000000002</c:v>
                </c:pt>
                <c:pt idx="4">
                  <c:v>81.818200000000004</c:v>
                </c:pt>
                <c:pt idx="5">
                  <c:v>81.818200000000004</c:v>
                </c:pt>
                <c:pt idx="6">
                  <c:v>81.818200000000004</c:v>
                </c:pt>
                <c:pt idx="7">
                  <c:v>45.454500000000003</c:v>
                </c:pt>
              </c:numCache>
            </c:numRef>
          </c:val>
          <c:extLst>
            <c:ext xmlns:c16="http://schemas.microsoft.com/office/drawing/2014/chart" uri="{C3380CC4-5D6E-409C-BE32-E72D297353CC}">
              <c16:uniqueId val="{00000011-1911-4645-9003-EEF8BDAE530D}"/>
            </c:ext>
          </c:extLst>
        </c:ser>
        <c:ser>
          <c:idx val="2"/>
          <c:order val="2"/>
          <c:tx>
            <c:strRef>
              <c:f>DataSheet!$E$1</c:f>
              <c:strCache>
                <c:ptCount val="1"/>
                <c:pt idx="0">
                  <c:v>45-59</c:v>
                </c:pt>
              </c:strCache>
            </c:strRef>
          </c:tx>
          <c:spPr>
            <a:solidFill>
              <a:srgbClr val="B39DDB"/>
            </a:solidFill>
            <a:ln>
              <a:solidFill>
                <a:srgbClr val="B39DDB"/>
              </a:solidFill>
            </a:ln>
          </c:spPr>
          <c:invertIfNegative val="0"/>
          <c:cat>
            <c:strRef>
              <c:f>DataSheet!$B$2:$B$9</c:f>
              <c:strCache>
                <c:ptCount val="8"/>
                <c:pt idx="0">
                  <c:v>Knowledge &amp; learning</c:v>
                </c:pt>
                <c:pt idx="1">
                  <c:v>Family &amp; love</c:v>
                </c:pt>
                <c:pt idx="2">
                  <c:v>Friends &amp; social connection</c:v>
                </c:pt>
                <c:pt idx="3">
                  <c:v>Emotional well-being</c:v>
                </c:pt>
                <c:pt idx="4">
                  <c:v>Fun, hobbies &amp; recreation</c:v>
                </c:pt>
                <c:pt idx="5">
                  <c:v>Making a difference</c:v>
                </c:pt>
                <c:pt idx="6">
                  <c:v>Health &amp; physical well-being</c:v>
                </c:pt>
                <c:pt idx="7">
                  <c:v>Career &amp; financial stability</c:v>
                </c:pt>
              </c:strCache>
            </c:strRef>
          </c:cat>
          <c:val>
            <c:numRef>
              <c:f>DataSheet!$E$2:$E$9</c:f>
              <c:numCache>
                <c:formatCode>General</c:formatCode>
                <c:ptCount val="8"/>
                <c:pt idx="0">
                  <c:v>72.7273</c:v>
                </c:pt>
                <c:pt idx="1">
                  <c:v>81.818200000000004</c:v>
                </c:pt>
                <c:pt idx="2">
                  <c:v>63.636400000000002</c:v>
                </c:pt>
                <c:pt idx="3">
                  <c:v>63.636400000000002</c:v>
                </c:pt>
                <c:pt idx="4">
                  <c:v>45.454500000000003</c:v>
                </c:pt>
                <c:pt idx="5">
                  <c:v>63.636400000000002</c:v>
                </c:pt>
                <c:pt idx="6">
                  <c:v>54.545499999999997</c:v>
                </c:pt>
                <c:pt idx="7">
                  <c:v>36.363599999999998</c:v>
                </c:pt>
              </c:numCache>
            </c:numRef>
          </c:val>
          <c:extLst>
            <c:ext xmlns:c16="http://schemas.microsoft.com/office/drawing/2014/chart" uri="{C3380CC4-5D6E-409C-BE32-E72D297353CC}">
              <c16:uniqueId val="{0000001A-1911-4645-9003-EEF8BDAE530D}"/>
            </c:ext>
          </c:extLst>
        </c:ser>
        <c:ser>
          <c:idx val="3"/>
          <c:order val="3"/>
          <c:tx>
            <c:strRef>
              <c:f>DataSheet!$F$1</c:f>
              <c:strCache>
                <c:ptCount val="1"/>
                <c:pt idx="0">
                  <c:v>60+</c:v>
                </c:pt>
              </c:strCache>
            </c:strRef>
          </c:tx>
          <c:spPr>
            <a:solidFill>
              <a:srgbClr val="7986CB"/>
            </a:solidFill>
            <a:ln>
              <a:solidFill>
                <a:srgbClr val="7986CB"/>
              </a:solid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1B-1911-4645-9003-EEF8BDAE530D}"/>
                </c:ext>
              </c:extLst>
            </c:dLbl>
            <c:dLbl>
              <c:idx val="1"/>
              <c:delete val="1"/>
              <c:extLst>
                <c:ext xmlns:c15="http://schemas.microsoft.com/office/drawing/2012/chart" uri="{CE6537A1-D6FC-4f65-9D91-7224C49458BB}"/>
                <c:ext xmlns:c16="http://schemas.microsoft.com/office/drawing/2014/chart" uri="{C3380CC4-5D6E-409C-BE32-E72D297353CC}">
                  <c16:uniqueId val="{0000001C-1911-4645-9003-EEF8BDAE530D}"/>
                </c:ext>
              </c:extLst>
            </c:dLbl>
            <c:dLbl>
              <c:idx val="2"/>
              <c:numFmt formatCode="#,##0;#,##0" sourceLinked="0"/>
              <c:spPr/>
              <c:txPr>
                <a:bodyPr tIns="0" bIns="0"/>
                <a:lstStyle/>
                <a:p>
                  <a:pPr>
                    <a:defRPr sz="700" spc="50">
                      <a:solidFill>
                        <a:srgbClr val="64B5F6"/>
                      </a:solidFill>
                    </a:defRPr>
                  </a:pPr>
                  <a:endParaRPr lang="en-US"/>
                </a:p>
              </c:tx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1D-1911-4645-9003-EEF8BDAE530D}"/>
                </c:ext>
              </c:extLst>
            </c:dLbl>
            <c:dLbl>
              <c:idx val="3"/>
              <c:delete val="1"/>
              <c:extLst>
                <c:ext xmlns:c15="http://schemas.microsoft.com/office/drawing/2012/chart" uri="{CE6537A1-D6FC-4f65-9D91-7224C49458BB}"/>
                <c:ext xmlns:c16="http://schemas.microsoft.com/office/drawing/2014/chart" uri="{C3380CC4-5D6E-409C-BE32-E72D297353CC}">
                  <c16:uniqueId val="{0000001E-1911-4645-9003-EEF8BDAE530D}"/>
                </c:ext>
              </c:extLst>
            </c:dLbl>
            <c:dLbl>
              <c:idx val="4"/>
              <c:delete val="1"/>
              <c:extLst>
                <c:ext xmlns:c15="http://schemas.microsoft.com/office/drawing/2012/chart" uri="{CE6537A1-D6FC-4f65-9D91-7224C49458BB}"/>
                <c:ext xmlns:c16="http://schemas.microsoft.com/office/drawing/2014/chart" uri="{C3380CC4-5D6E-409C-BE32-E72D297353CC}">
                  <c16:uniqueId val="{0000001F-1911-4645-9003-EEF8BDAE530D}"/>
                </c:ext>
              </c:extLst>
            </c:dLbl>
            <c:dLbl>
              <c:idx val="5"/>
              <c:delete val="1"/>
              <c:extLst>
                <c:ext xmlns:c15="http://schemas.microsoft.com/office/drawing/2012/chart" uri="{CE6537A1-D6FC-4f65-9D91-7224C49458BB}"/>
                <c:ext xmlns:c16="http://schemas.microsoft.com/office/drawing/2014/chart" uri="{C3380CC4-5D6E-409C-BE32-E72D297353CC}">
                  <c16:uniqueId val="{00000020-1911-4645-9003-EEF8BDAE530D}"/>
                </c:ext>
              </c:extLst>
            </c:dLbl>
            <c:dLbl>
              <c:idx val="6"/>
              <c:numFmt formatCode="#,##0;#,##0" sourceLinked="0"/>
              <c:spPr/>
              <c:txPr>
                <a:bodyPr tIns="0" bIns="0"/>
                <a:lstStyle/>
                <a:p>
                  <a:pPr>
                    <a:defRPr sz="700" spc="50">
                      <a:solidFill>
                        <a:srgbClr val="EF5350"/>
                      </a:solidFill>
                    </a:defRPr>
                  </a:pPr>
                  <a:endParaRPr lang="en-US"/>
                </a:p>
              </c:tx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21-1911-4645-9003-EEF8BDAE530D}"/>
                </c:ext>
              </c:extLst>
            </c:dLbl>
            <c:dLbl>
              <c:idx val="7"/>
              <c:delete val="1"/>
              <c:extLst>
                <c:ext xmlns:c15="http://schemas.microsoft.com/office/drawing/2012/chart" uri="{CE6537A1-D6FC-4f65-9D91-7224C49458BB}"/>
                <c:ext xmlns:c16="http://schemas.microsoft.com/office/drawing/2014/chart" uri="{C3380CC4-5D6E-409C-BE32-E72D297353CC}">
                  <c16:uniqueId val="{00000022-1911-4645-9003-EEF8BDAE530D}"/>
                </c:ext>
              </c:extLst>
            </c:dLbl>
            <c:numFmt formatCode="#,##0;#,##0" sourceLinked="0"/>
            <c:spPr>
              <a:noFill/>
              <a:ln>
                <a:noFill/>
              </a:ln>
              <a:effectLst/>
            </c:spPr>
            <c:txPr>
              <a:bodyPr tIns="0" bIns="0"/>
              <a:lstStyle/>
              <a:p>
                <a:pPr>
                  <a:defRPr sz="700" spc="50">
                    <a:solidFill>
                      <a:schemeClr val="tx1">
                        <a:lumMod val="166234"/>
                      </a:schemeClr>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DataSheet!$B$2:$B$9</c:f>
              <c:strCache>
                <c:ptCount val="8"/>
                <c:pt idx="0">
                  <c:v>Knowledge &amp; learning</c:v>
                </c:pt>
                <c:pt idx="1">
                  <c:v>Family &amp; love</c:v>
                </c:pt>
                <c:pt idx="2">
                  <c:v>Friends &amp; social connection</c:v>
                </c:pt>
                <c:pt idx="3">
                  <c:v>Emotional well-being</c:v>
                </c:pt>
                <c:pt idx="4">
                  <c:v>Fun, hobbies &amp; recreation</c:v>
                </c:pt>
                <c:pt idx="5">
                  <c:v>Making a difference</c:v>
                </c:pt>
                <c:pt idx="6">
                  <c:v>Health &amp; physical well-being</c:v>
                </c:pt>
                <c:pt idx="7">
                  <c:v>Career &amp; financial stability</c:v>
                </c:pt>
              </c:strCache>
            </c:strRef>
          </c:cat>
          <c:val>
            <c:numRef>
              <c:f>DataSheet!$F$2:$F$9</c:f>
              <c:numCache>
                <c:formatCode>General</c:formatCode>
                <c:ptCount val="8"/>
                <c:pt idx="0">
                  <c:v>88.888900000000007</c:v>
                </c:pt>
                <c:pt idx="1">
                  <c:v>88.888900000000007</c:v>
                </c:pt>
                <c:pt idx="2">
                  <c:v>100</c:v>
                </c:pt>
                <c:pt idx="3">
                  <c:v>77.777799999999999</c:v>
                </c:pt>
                <c:pt idx="4">
                  <c:v>77.777799999999999</c:v>
                </c:pt>
                <c:pt idx="5">
                  <c:v>44.444400000000002</c:v>
                </c:pt>
                <c:pt idx="6">
                  <c:v>33.333300000000001</c:v>
                </c:pt>
                <c:pt idx="7">
                  <c:v>44.444400000000002</c:v>
                </c:pt>
              </c:numCache>
            </c:numRef>
          </c:val>
          <c:extLst>
            <c:ext xmlns:c16="http://schemas.microsoft.com/office/drawing/2014/chart" uri="{C3380CC4-5D6E-409C-BE32-E72D297353CC}">
              <c16:uniqueId val="{00000023-1911-4645-9003-EEF8BDAE530D}"/>
            </c:ext>
          </c:extLst>
        </c:ser>
        <c:dLbls>
          <c:showLegendKey val="0"/>
          <c:showVal val="0"/>
          <c:showCatName val="0"/>
          <c:showSerName val="0"/>
          <c:showPercent val="0"/>
          <c:showBubbleSize val="0"/>
        </c:dLbls>
        <c:gapWidth val="162"/>
        <c:overlap val="-30"/>
        <c:axId val="54877568"/>
        <c:axId val="46285952"/>
      </c:barChart>
      <c:catAx>
        <c:axId val="54877568"/>
        <c:scaling>
          <c:orientation val="minMax"/>
        </c:scaling>
        <c:delete val="0"/>
        <c:axPos val="b"/>
        <c:numFmt formatCode="General" sourceLinked="0"/>
        <c:majorTickMark val="out"/>
        <c:minorTickMark val="none"/>
        <c:tickLblPos val="low"/>
        <c:spPr>
          <a:noFill/>
          <a:ln w="9525">
            <a:solidFill>
              <a:srgbClr val="7F7F7F">
                <a:alpha val="20000"/>
              </a:srgbClr>
            </a:solidFill>
            <a:round/>
          </a:ln>
        </c:spPr>
        <c:txPr>
          <a:bodyPr/>
          <a:lstStyle/>
          <a:p>
            <a:pPr>
              <a:defRPr sz="900" spc="50"/>
            </a:pPr>
            <a:endParaRPr lang="en-US"/>
          </a:p>
        </c:txPr>
        <c:crossAx val="46285952"/>
        <c:crosses val="autoZero"/>
        <c:auto val="1"/>
        <c:lblAlgn val="ctr"/>
        <c:lblOffset val="100"/>
        <c:noMultiLvlLbl val="0"/>
      </c:catAx>
      <c:valAx>
        <c:axId val="46285952"/>
        <c:scaling>
          <c:orientation val="minMax"/>
          <c:max val="105"/>
          <c:min val="0"/>
        </c:scaling>
        <c:delete val="1"/>
        <c:axPos val="l"/>
        <c:title>
          <c:tx>
            <c:rich>
              <a:bodyPr/>
              <a:lstStyle/>
              <a:p>
                <a:pPr>
                  <a:defRPr sz="700" b="0" i="1" spc="50"/>
                </a:pPr>
                <a:r>
                  <a:rPr lang="en-US" noProof="1"/>
                  <a:t>Percentage share  (5 + 6 + 7) - (n=40)</a:t>
                </a:r>
              </a:p>
            </c:rich>
          </c:tx>
          <c:overlay val="0"/>
        </c:title>
        <c:numFmt formatCode="#,##0;#,##0" sourceLinked="0"/>
        <c:majorTickMark val="out"/>
        <c:minorTickMark val="none"/>
        <c:tickLblPos val="nextTo"/>
        <c:crossAx val="54877568"/>
        <c:crosses val="min"/>
        <c:crossBetween val="between"/>
      </c:valAx>
      <c:spPr>
        <a:noFill/>
      </c:spPr>
    </c:plotArea>
    <c:legend>
      <c:legendPos val="t"/>
      <c:overlay val="0"/>
      <c:spPr>
        <a:noFill/>
      </c:spPr>
      <c:txPr>
        <a:bodyPr/>
        <a:lstStyle/>
        <a:p>
          <a:pPr>
            <a:defRPr sz="1100" spc="50"/>
          </a:pPr>
          <a:endParaRPr lang="en-US"/>
        </a:p>
      </c:txPr>
    </c:legend>
    <c:plotVisOnly val="1"/>
    <c:dispBlanksAs val="zero"/>
    <c:showDLblsOverMax val="1"/>
  </c:chart>
  <c:spPr>
    <a:noFill/>
    <a:ln>
      <a:noFill/>
    </a:ln>
  </c:sp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title>
      <c:tx>
        <c:rich>
          <a:bodyPr/>
          <a:lstStyle/>
          <a:p>
            <a:pPr>
              <a:defRPr sz="1000" b="0" spc="50"/>
            </a:pPr>
            <a:r>
              <a:rPr lang="en-US" noProof="1"/>
              <a:t>  </a:t>
            </a:r>
          </a:p>
        </c:rich>
      </c:tx>
      <c:overlay val="0"/>
    </c:title>
    <c:autoTitleDeleted val="0"/>
    <c:plotArea>
      <c:layout/>
      <c:doughnutChart>
        <c:varyColors val="1"/>
        <c:ser>
          <c:idx val="0"/>
          <c:order val="0"/>
          <c:tx>
            <c:strRef>
              <c:f>DataSheet!$C$1</c:f>
              <c:strCache>
                <c:ptCount val="1"/>
                <c:pt idx="0">
                  <c:v>Country in the right direction</c:v>
                </c:pt>
              </c:strCache>
            </c:strRef>
          </c:tx>
          <c:spPr>
            <a:solidFill>
              <a:srgbClr val="012080"/>
            </a:solidFill>
            <a:ln>
              <a:solidFill>
                <a:srgbClr val="012080"/>
              </a:solidFill>
            </a:ln>
          </c:spPr>
          <c:dPt>
            <c:idx val="0"/>
            <c:bubble3D val="0"/>
            <c:spPr>
              <a:solidFill>
                <a:srgbClr val="8E44AD"/>
              </a:solidFill>
              <a:ln>
                <a:noFill/>
              </a:ln>
            </c:spPr>
            <c:extLst>
              <c:ext xmlns:c16="http://schemas.microsoft.com/office/drawing/2014/chart" uri="{C3380CC4-5D6E-409C-BE32-E72D297353CC}">
                <c16:uniqueId val="{00000001-EA10-447F-86F7-95BF84046162}"/>
              </c:ext>
            </c:extLst>
          </c:dPt>
          <c:dPt>
            <c:idx val="1"/>
            <c:bubble3D val="0"/>
            <c:spPr>
              <a:solidFill>
                <a:srgbClr val="DADADA"/>
              </a:solidFill>
              <a:ln>
                <a:noFill/>
              </a:ln>
            </c:spPr>
            <c:extLst>
              <c:ext xmlns:c16="http://schemas.microsoft.com/office/drawing/2014/chart" uri="{C3380CC4-5D6E-409C-BE32-E72D297353CC}">
                <c16:uniqueId val="{00000003-EA10-447F-86F7-95BF84046162}"/>
              </c:ext>
            </c:extLst>
          </c:dPt>
          <c:dPt>
            <c:idx val="2"/>
            <c:bubble3D val="0"/>
            <c:spPr>
              <a:solidFill>
                <a:srgbClr val="00695C"/>
              </a:solidFill>
              <a:ln>
                <a:noFill/>
              </a:ln>
            </c:spPr>
            <c:extLst>
              <c:ext xmlns:c16="http://schemas.microsoft.com/office/drawing/2014/chart" uri="{C3380CC4-5D6E-409C-BE32-E72D297353CC}">
                <c16:uniqueId val="{00000005-EA10-447F-86F7-95BF84046162}"/>
              </c:ext>
            </c:extLst>
          </c:dPt>
          <c:dLbls>
            <c:numFmt formatCode="#,##0;#,##0" sourceLinked="0"/>
            <c:spPr>
              <a:noFill/>
              <a:ln>
                <a:noFill/>
              </a:ln>
              <a:effectLst/>
            </c:spPr>
            <c:txPr>
              <a:bodyPr tIns="0" bIns="0"/>
              <a:lstStyle/>
              <a:p>
                <a:pPr>
                  <a:defRPr sz="1300" b="1"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ext>
            </c:extLst>
          </c:dLbls>
          <c:cat>
            <c:strRef>
              <c:f>DataSheet!$B$2:$B$4</c:f>
              <c:strCache>
                <c:ptCount val="3"/>
                <c:pt idx="0">
                  <c:v>Wrong direction</c:v>
                </c:pt>
                <c:pt idx="1">
                  <c:v>Neither right / wrong</c:v>
                </c:pt>
                <c:pt idx="2">
                  <c:v>Right direction</c:v>
                </c:pt>
              </c:strCache>
            </c:strRef>
          </c:cat>
          <c:val>
            <c:numRef>
              <c:f>DataSheet!$C$2:$C$4</c:f>
              <c:numCache>
                <c:formatCode>General</c:formatCode>
                <c:ptCount val="3"/>
                <c:pt idx="0">
                  <c:v>27.5</c:v>
                </c:pt>
                <c:pt idx="1">
                  <c:v>60</c:v>
                </c:pt>
                <c:pt idx="2">
                  <c:v>12.5</c:v>
                </c:pt>
              </c:numCache>
            </c:numRef>
          </c:val>
          <c:extLst>
            <c:ext xmlns:c16="http://schemas.microsoft.com/office/drawing/2014/chart" uri="{C3380CC4-5D6E-409C-BE32-E72D297353CC}">
              <c16:uniqueId val="{00000006-EA10-447F-86F7-95BF84046162}"/>
            </c:ext>
          </c:extLst>
        </c:ser>
        <c:dLbls>
          <c:showLegendKey val="0"/>
          <c:showVal val="0"/>
          <c:showCatName val="0"/>
          <c:showSerName val="0"/>
          <c:showPercent val="0"/>
          <c:showBubbleSize val="0"/>
          <c:showLeaderLines val="0"/>
        </c:dLbls>
        <c:firstSliceAng val="0"/>
        <c:holeSize val="50"/>
      </c:doughnutChart>
      <c:spPr>
        <a:noFill/>
      </c:spPr>
    </c:plotArea>
    <c:legend>
      <c:legendPos val="l"/>
      <c:overlay val="0"/>
      <c:spPr>
        <a:noFill/>
      </c:spPr>
      <c:txPr>
        <a:bodyPr/>
        <a:lstStyle/>
        <a:p>
          <a:pPr>
            <a:defRPr sz="1200" spc="50"/>
          </a:pPr>
          <a:endParaRPr lang="en-US"/>
        </a:p>
      </c:txPr>
    </c:legend>
    <c:plotVisOnly val="1"/>
    <c:dispBlanksAs val="zero"/>
    <c:showDLblsOverMax val="1"/>
  </c:chart>
  <c:spPr>
    <a:noFill/>
    <a:ln>
      <a:noFill/>
    </a:ln>
  </c:sp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title>
      <c:tx>
        <c:rich>
          <a:bodyPr/>
          <a:lstStyle/>
          <a:p>
            <a:pPr>
              <a:defRPr sz="1400" b="0" spc="50"/>
            </a:pPr>
            <a:r>
              <a:rPr lang="en-US" sz="1400" noProof="1"/>
              <a:t> Age groups </a:t>
            </a:r>
          </a:p>
        </c:rich>
      </c:tx>
      <c:overlay val="0"/>
    </c:title>
    <c:autoTitleDeleted val="0"/>
    <c:plotArea>
      <c:layout/>
      <c:barChart>
        <c:barDir val="bar"/>
        <c:grouping val="stacked"/>
        <c:varyColors val="1"/>
        <c:ser>
          <c:idx val="0"/>
          <c:order val="0"/>
          <c:tx>
            <c:strRef>
              <c:f>DataSheet!$C$1</c:f>
              <c:strCache>
                <c:ptCount val="1"/>
                <c:pt idx="0">
                  <c:v>Wrong direction</c:v>
                </c:pt>
              </c:strCache>
            </c:strRef>
          </c:tx>
          <c:spPr>
            <a:solidFill>
              <a:srgbClr val="8E44AD"/>
            </a:solidFill>
            <a:ln>
              <a:solidFill>
                <a:srgbClr val="8E44AD"/>
              </a:solid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0-21D7-4BDB-A7F9-64D226D716D4}"/>
                </c:ext>
              </c:extLst>
            </c:dLbl>
            <c:numFmt formatCode="#,##0;#,##0" sourceLinked="0"/>
            <c:spPr>
              <a:noFill/>
              <a:ln>
                <a:noFill/>
              </a:ln>
              <a:effectLst/>
            </c:spPr>
            <c:txPr>
              <a:bodyPr tIns="0" bIns="0"/>
              <a:lstStyle/>
              <a:p>
                <a:pPr>
                  <a:defRPr sz="10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DataSheet!$B$2:$B$5</c:f>
              <c:strCache>
                <c:ptCount val="4"/>
                <c:pt idx="0">
                  <c:v>- 29</c:v>
                </c:pt>
                <c:pt idx="1">
                  <c:v>30-44</c:v>
                </c:pt>
                <c:pt idx="2">
                  <c:v>45-59</c:v>
                </c:pt>
                <c:pt idx="3">
                  <c:v>60+</c:v>
                </c:pt>
              </c:strCache>
            </c:strRef>
          </c:cat>
          <c:val>
            <c:numRef>
              <c:f>DataSheet!$C$2:$C$5</c:f>
              <c:numCache>
                <c:formatCode>General</c:formatCode>
                <c:ptCount val="4"/>
                <c:pt idx="0">
                  <c:v>0</c:v>
                </c:pt>
                <c:pt idx="1">
                  <c:v>45.454500000000003</c:v>
                </c:pt>
                <c:pt idx="2">
                  <c:v>36.363599999999998</c:v>
                </c:pt>
                <c:pt idx="3">
                  <c:v>22.222200000000001</c:v>
                </c:pt>
              </c:numCache>
            </c:numRef>
          </c:val>
          <c:extLst>
            <c:ext xmlns:c16="http://schemas.microsoft.com/office/drawing/2014/chart" uri="{C3380CC4-5D6E-409C-BE32-E72D297353CC}">
              <c16:uniqueId val="{00000001-21D7-4BDB-A7F9-64D226D716D4}"/>
            </c:ext>
          </c:extLst>
        </c:ser>
        <c:ser>
          <c:idx val="1"/>
          <c:order val="1"/>
          <c:tx>
            <c:strRef>
              <c:f>DataSheet!$D$1</c:f>
              <c:strCache>
                <c:ptCount val="1"/>
                <c:pt idx="0">
                  <c:v>Neither right / wrong</c:v>
                </c:pt>
              </c:strCache>
            </c:strRef>
          </c:tx>
          <c:spPr>
            <a:solidFill>
              <a:srgbClr val="DADADA"/>
            </a:solidFill>
            <a:ln>
              <a:solidFill>
                <a:srgbClr val="DADADA"/>
              </a:solidFill>
            </a:ln>
          </c:spPr>
          <c:invertIfNegative val="0"/>
          <c:dLbls>
            <c:numFmt formatCode="#,##0;#,##0" sourceLinked="0"/>
            <c:spPr>
              <a:noFill/>
              <a:ln>
                <a:noFill/>
              </a:ln>
              <a:effectLst/>
            </c:spPr>
            <c:txPr>
              <a:bodyPr tIns="0" bIns="0"/>
              <a:lstStyle/>
              <a:p>
                <a:pPr>
                  <a:defRPr sz="10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DataSheet!$B$2:$B$5</c:f>
              <c:strCache>
                <c:ptCount val="4"/>
                <c:pt idx="0">
                  <c:v>- 29</c:v>
                </c:pt>
                <c:pt idx="1">
                  <c:v>30-44</c:v>
                </c:pt>
                <c:pt idx="2">
                  <c:v>45-59</c:v>
                </c:pt>
                <c:pt idx="3">
                  <c:v>60+</c:v>
                </c:pt>
              </c:strCache>
            </c:strRef>
          </c:cat>
          <c:val>
            <c:numRef>
              <c:f>DataSheet!$D$2:$D$5</c:f>
              <c:numCache>
                <c:formatCode>General</c:formatCode>
                <c:ptCount val="4"/>
                <c:pt idx="0">
                  <c:v>66.666700000000006</c:v>
                </c:pt>
                <c:pt idx="1">
                  <c:v>45.454500000000003</c:v>
                </c:pt>
                <c:pt idx="2">
                  <c:v>54.545499999999997</c:v>
                </c:pt>
                <c:pt idx="3">
                  <c:v>77.777799999999999</c:v>
                </c:pt>
              </c:numCache>
            </c:numRef>
          </c:val>
          <c:extLst>
            <c:ext xmlns:c16="http://schemas.microsoft.com/office/drawing/2014/chart" uri="{C3380CC4-5D6E-409C-BE32-E72D297353CC}">
              <c16:uniqueId val="{00000002-21D7-4BDB-A7F9-64D226D716D4}"/>
            </c:ext>
          </c:extLst>
        </c:ser>
        <c:ser>
          <c:idx val="2"/>
          <c:order val="2"/>
          <c:tx>
            <c:strRef>
              <c:f>DataSheet!$E$1</c:f>
              <c:strCache>
                <c:ptCount val="1"/>
                <c:pt idx="0">
                  <c:v>Right direction</c:v>
                </c:pt>
              </c:strCache>
            </c:strRef>
          </c:tx>
          <c:spPr>
            <a:solidFill>
              <a:srgbClr val="00695C"/>
            </a:solidFill>
            <a:ln>
              <a:solidFill>
                <a:srgbClr val="00695C"/>
              </a:solidFill>
            </a:ln>
          </c:spPr>
          <c:invertIfNegative val="0"/>
          <c:dLbls>
            <c:dLbl>
              <c:idx val="0"/>
              <c:numFmt formatCode="#,##0;#,##0" sourceLinked="0"/>
              <c:spPr>
                <a:noFill/>
                <a:ln>
                  <a:noFill/>
                </a:ln>
              </c:spPr>
              <c:txPr>
                <a:bodyPr tIns="0" bIns="0"/>
                <a:lstStyle/>
                <a:p>
                  <a:pPr>
                    <a:defRPr sz="1000" spc="50">
                      <a:solidFill>
                        <a:schemeClr val="bg1"/>
                      </a:solidFill>
                    </a:defRPr>
                  </a:pPr>
                  <a:endParaRPr lang="en-US"/>
                </a:p>
              </c:tx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3-21D7-4BDB-A7F9-64D226D716D4}"/>
                </c:ext>
              </c:extLst>
            </c:dLbl>
            <c:dLbl>
              <c:idx val="3"/>
              <c:delete val="1"/>
              <c:extLst>
                <c:ext xmlns:c15="http://schemas.microsoft.com/office/drawing/2012/chart" uri="{CE6537A1-D6FC-4f65-9D91-7224C49458BB}"/>
                <c:ext xmlns:c16="http://schemas.microsoft.com/office/drawing/2014/chart" uri="{C3380CC4-5D6E-409C-BE32-E72D297353CC}">
                  <c16:uniqueId val="{00000004-21D7-4BDB-A7F9-64D226D716D4}"/>
                </c:ext>
              </c:extLst>
            </c:dLbl>
            <c:numFmt formatCode="#,##0;#,##0" sourceLinked="0"/>
            <c:spPr>
              <a:noFill/>
              <a:ln>
                <a:noFill/>
              </a:ln>
              <a:effectLst/>
            </c:spPr>
            <c:txPr>
              <a:bodyPr tIns="0" bIns="0"/>
              <a:lstStyle/>
              <a:p>
                <a:pPr>
                  <a:defRPr sz="10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DataSheet!$B$2:$B$5</c:f>
              <c:strCache>
                <c:ptCount val="4"/>
                <c:pt idx="0">
                  <c:v>- 29</c:v>
                </c:pt>
                <c:pt idx="1">
                  <c:v>30-44</c:v>
                </c:pt>
                <c:pt idx="2">
                  <c:v>45-59</c:v>
                </c:pt>
                <c:pt idx="3">
                  <c:v>60+</c:v>
                </c:pt>
              </c:strCache>
            </c:strRef>
          </c:cat>
          <c:val>
            <c:numRef>
              <c:f>DataSheet!$E$2:$E$5</c:f>
              <c:numCache>
                <c:formatCode>General</c:formatCode>
                <c:ptCount val="4"/>
                <c:pt idx="0">
                  <c:v>33.333300000000001</c:v>
                </c:pt>
                <c:pt idx="1">
                  <c:v>9.0908999999999995</c:v>
                </c:pt>
                <c:pt idx="2">
                  <c:v>9.0908999999999995</c:v>
                </c:pt>
                <c:pt idx="3">
                  <c:v>0</c:v>
                </c:pt>
              </c:numCache>
            </c:numRef>
          </c:val>
          <c:extLst>
            <c:ext xmlns:c16="http://schemas.microsoft.com/office/drawing/2014/chart" uri="{C3380CC4-5D6E-409C-BE32-E72D297353CC}">
              <c16:uniqueId val="{00000005-21D7-4BDB-A7F9-64D226D716D4}"/>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0"/>
        <c:axPos val="l"/>
        <c:numFmt formatCode="General" sourceLinked="0"/>
        <c:majorTickMark val="out"/>
        <c:minorTickMark val="none"/>
        <c:tickLblPos val="low"/>
        <c:spPr>
          <a:noFill/>
          <a:ln w="9525">
            <a:solidFill>
              <a:srgbClr val="7F7F7F">
                <a:alpha val="20000"/>
              </a:srgbClr>
            </a:solidFill>
            <a:round/>
          </a:ln>
        </c:spPr>
        <c:txPr>
          <a:bodyPr/>
          <a:lstStyle/>
          <a:p>
            <a:pPr>
              <a:defRPr sz="1200" spc="50"/>
            </a:pPr>
            <a:endParaRPr lang="en-US"/>
          </a:p>
        </c:txPr>
        <c:crossAx val="46285952"/>
        <c:crosses val="autoZero"/>
        <c:auto val="1"/>
        <c:lblAlgn val="ctr"/>
        <c:lblOffset val="100"/>
        <c:noMultiLvlLbl val="0"/>
      </c:catAx>
      <c:valAx>
        <c:axId val="46285952"/>
        <c:scaling>
          <c:orientation val="minMax"/>
          <c:max val="100"/>
          <c:min val="0"/>
        </c:scaling>
        <c:delete val="1"/>
        <c:axPos val="b"/>
        <c:title>
          <c:tx>
            <c:rich>
              <a:bodyPr/>
              <a:lstStyle/>
              <a:p>
                <a:pPr>
                  <a:defRPr sz="700" b="0" i="1" spc="50"/>
                </a:pPr>
                <a:r>
                  <a:rPr lang="en-US" noProof="1"/>
                  <a:t>Percent ( n = 40 )</a:t>
                </a:r>
              </a:p>
            </c:rich>
          </c:tx>
          <c:overlay val="0"/>
        </c:title>
        <c:numFmt formatCode="#,##0;#,##0" sourceLinked="0"/>
        <c:majorTickMark val="out"/>
        <c:minorTickMark val="none"/>
        <c:tickLblPos val="nextTo"/>
        <c:crossAx val="54877568"/>
        <c:crosses val="max"/>
        <c:crossBetween val="between"/>
      </c:valAx>
      <c:spPr>
        <a:noFill/>
      </c:spPr>
    </c:plotArea>
    <c:plotVisOnly val="1"/>
    <c:dispBlanksAs val="zero"/>
    <c:showDLblsOverMax val="1"/>
  </c:chart>
  <c:spPr>
    <a:noFill/>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title>
      <c:tx>
        <c:rich>
          <a:bodyPr/>
          <a:lstStyle/>
          <a:p>
            <a:pPr>
              <a:defRPr sz="900" b="0" spc="50"/>
            </a:pPr>
            <a:r>
              <a:rPr lang="en-US" noProof="1"/>
              <a:t>  </a:t>
            </a:r>
          </a:p>
        </c:rich>
      </c:tx>
      <c:overlay val="0"/>
    </c:title>
    <c:autoTitleDeleted val="0"/>
    <c:plotArea>
      <c:layout/>
      <c:doughnutChart>
        <c:varyColors val="1"/>
        <c:ser>
          <c:idx val="0"/>
          <c:order val="0"/>
          <c:tx>
            <c:strRef>
              <c:f>DataSheet!$C$1</c:f>
              <c:strCache>
                <c:ptCount val="1"/>
                <c:pt idx="0">
                  <c:v>Gender</c:v>
                </c:pt>
              </c:strCache>
            </c:strRef>
          </c:tx>
          <c:spPr>
            <a:solidFill>
              <a:srgbClr val="012080"/>
            </a:solidFill>
            <a:ln>
              <a:solidFill>
                <a:srgbClr val="012080"/>
              </a:solidFill>
            </a:ln>
          </c:spPr>
          <c:dPt>
            <c:idx val="0"/>
            <c:bubble3D val="0"/>
            <c:spPr>
              <a:solidFill>
                <a:srgbClr val="012080"/>
              </a:solidFill>
              <a:ln>
                <a:noFill/>
              </a:ln>
            </c:spPr>
            <c:extLst>
              <c:ext xmlns:c16="http://schemas.microsoft.com/office/drawing/2014/chart" uri="{C3380CC4-5D6E-409C-BE32-E72D297353CC}">
                <c16:uniqueId val="{00000001-7935-4835-AD9E-D64565653C6C}"/>
              </c:ext>
            </c:extLst>
          </c:dPt>
          <c:dPt>
            <c:idx val="1"/>
            <c:bubble3D val="0"/>
            <c:spPr>
              <a:solidFill>
                <a:srgbClr val="7E57C2"/>
              </a:solidFill>
              <a:ln>
                <a:noFill/>
              </a:ln>
            </c:spPr>
            <c:extLst>
              <c:ext xmlns:c16="http://schemas.microsoft.com/office/drawing/2014/chart" uri="{C3380CC4-5D6E-409C-BE32-E72D297353CC}">
                <c16:uniqueId val="{00000003-7935-4835-AD9E-D64565653C6C}"/>
              </c:ext>
            </c:extLst>
          </c:dPt>
          <c:dLbls>
            <c:numFmt formatCode="#,##0_);\(#,##0\)" sourceLinked="0"/>
            <c:spPr>
              <a:noFill/>
              <a:ln>
                <a:noFill/>
              </a:ln>
              <a:effectLst/>
            </c:spPr>
            <c:txPr>
              <a:bodyPr tIns="0" bIns="0"/>
              <a:lstStyle/>
              <a:p>
                <a:pPr>
                  <a:defRPr sz="1800" b="1"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ext>
            </c:extLst>
          </c:dLbls>
          <c:cat>
            <c:strRef>
              <c:f>DataSheet!$B$2:$B$3</c:f>
              <c:strCache>
                <c:ptCount val="2"/>
                <c:pt idx="0">
                  <c:v>Male</c:v>
                </c:pt>
                <c:pt idx="1">
                  <c:v>Female</c:v>
                </c:pt>
              </c:strCache>
            </c:strRef>
          </c:cat>
          <c:val>
            <c:numRef>
              <c:f>DataSheet!$C$2:$C$3</c:f>
              <c:numCache>
                <c:formatCode>General</c:formatCode>
                <c:ptCount val="2"/>
                <c:pt idx="0">
                  <c:v>19</c:v>
                </c:pt>
                <c:pt idx="1">
                  <c:v>21</c:v>
                </c:pt>
              </c:numCache>
            </c:numRef>
          </c:val>
          <c:extLst>
            <c:ext xmlns:c16="http://schemas.microsoft.com/office/drawing/2014/chart" uri="{C3380CC4-5D6E-409C-BE32-E72D297353CC}">
              <c16:uniqueId val="{00000004-7935-4835-AD9E-D64565653C6C}"/>
            </c:ext>
          </c:extLst>
        </c:ser>
        <c:dLbls>
          <c:showLegendKey val="0"/>
          <c:showVal val="0"/>
          <c:showCatName val="0"/>
          <c:showSerName val="0"/>
          <c:showPercent val="0"/>
          <c:showBubbleSize val="0"/>
          <c:showLeaderLines val="0"/>
        </c:dLbls>
        <c:firstSliceAng val="0"/>
        <c:holeSize val="50"/>
      </c:doughnutChart>
      <c:spPr>
        <a:noFill/>
      </c:spPr>
    </c:plotArea>
    <c:legend>
      <c:legendPos val="t"/>
      <c:overlay val="0"/>
      <c:spPr>
        <a:noFill/>
      </c:spPr>
      <c:txPr>
        <a:bodyPr/>
        <a:lstStyle/>
        <a:p>
          <a:pPr>
            <a:defRPr sz="1400" spc="50"/>
          </a:pPr>
          <a:endParaRPr lang="en-US"/>
        </a:p>
      </c:txPr>
    </c:legend>
    <c:plotVisOnly val="1"/>
    <c:dispBlanksAs val="zero"/>
    <c:showDLblsOverMax val="1"/>
  </c:chart>
  <c:spPr>
    <a:noFill/>
    <a:ln>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title>
      <c:tx>
        <c:rich>
          <a:bodyPr/>
          <a:lstStyle/>
          <a:p>
            <a:pPr>
              <a:defRPr sz="1000" b="0" spc="50"/>
            </a:pPr>
            <a:r>
              <a:rPr lang="en-US" noProof="1"/>
              <a:t>  </a:t>
            </a:r>
          </a:p>
        </c:rich>
      </c:tx>
      <c:overlay val="0"/>
    </c:title>
    <c:autoTitleDeleted val="0"/>
    <c:plotArea>
      <c:layout/>
      <c:doughnutChart>
        <c:varyColors val="1"/>
        <c:ser>
          <c:idx val="0"/>
          <c:order val="0"/>
          <c:tx>
            <c:strRef>
              <c:f>DataSheet!$C$1</c:f>
              <c:strCache>
                <c:ptCount val="1"/>
                <c:pt idx="0">
                  <c:v>Gender</c:v>
                </c:pt>
              </c:strCache>
            </c:strRef>
          </c:tx>
          <c:spPr>
            <a:solidFill>
              <a:srgbClr val="012080"/>
            </a:solidFill>
            <a:ln>
              <a:solidFill>
                <a:srgbClr val="012080"/>
              </a:solidFill>
            </a:ln>
          </c:spPr>
          <c:dPt>
            <c:idx val="0"/>
            <c:bubble3D val="0"/>
            <c:spPr>
              <a:solidFill>
                <a:srgbClr val="012080"/>
              </a:solidFill>
              <a:ln>
                <a:noFill/>
              </a:ln>
            </c:spPr>
            <c:extLst>
              <c:ext xmlns:c16="http://schemas.microsoft.com/office/drawing/2014/chart" uri="{C3380CC4-5D6E-409C-BE32-E72D297353CC}">
                <c16:uniqueId val="{00000001-7F58-4CA0-B8A0-EC0B0B6CFFC9}"/>
              </c:ext>
            </c:extLst>
          </c:dPt>
          <c:dPt>
            <c:idx val="1"/>
            <c:bubble3D val="0"/>
            <c:spPr>
              <a:solidFill>
                <a:srgbClr val="7E57C2"/>
              </a:solidFill>
              <a:ln>
                <a:noFill/>
              </a:ln>
            </c:spPr>
            <c:extLst>
              <c:ext xmlns:c16="http://schemas.microsoft.com/office/drawing/2014/chart" uri="{C3380CC4-5D6E-409C-BE32-E72D297353CC}">
                <c16:uniqueId val="{00000003-7F58-4CA0-B8A0-EC0B0B6CFFC9}"/>
              </c:ext>
            </c:extLst>
          </c:dPt>
          <c:dLbls>
            <c:numFmt formatCode="#,##0;#,##0" sourceLinked="0"/>
            <c:spPr>
              <a:noFill/>
              <a:ln>
                <a:noFill/>
              </a:ln>
              <a:effectLst/>
            </c:spPr>
            <c:txPr>
              <a:bodyPr tIns="0" bIns="0"/>
              <a:lstStyle/>
              <a:p>
                <a:pPr>
                  <a:defRPr sz="1300" b="1"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ext>
            </c:extLst>
          </c:dLbls>
          <c:cat>
            <c:strRef>
              <c:f>DataSheet!$B$2:$B$3</c:f>
              <c:strCache>
                <c:ptCount val="2"/>
                <c:pt idx="0">
                  <c:v>Male</c:v>
                </c:pt>
                <c:pt idx="1">
                  <c:v>Female</c:v>
                </c:pt>
              </c:strCache>
            </c:strRef>
          </c:cat>
          <c:val>
            <c:numRef>
              <c:f>DataSheet!$C$2:$C$3</c:f>
              <c:numCache>
                <c:formatCode>General</c:formatCode>
                <c:ptCount val="2"/>
                <c:pt idx="0">
                  <c:v>47.5</c:v>
                </c:pt>
                <c:pt idx="1">
                  <c:v>52.5</c:v>
                </c:pt>
              </c:numCache>
            </c:numRef>
          </c:val>
          <c:extLst>
            <c:ext xmlns:c16="http://schemas.microsoft.com/office/drawing/2014/chart" uri="{C3380CC4-5D6E-409C-BE32-E72D297353CC}">
              <c16:uniqueId val="{00000004-7F58-4CA0-B8A0-EC0B0B6CFFC9}"/>
            </c:ext>
          </c:extLst>
        </c:ser>
        <c:dLbls>
          <c:showLegendKey val="0"/>
          <c:showVal val="0"/>
          <c:showCatName val="0"/>
          <c:showSerName val="0"/>
          <c:showPercent val="0"/>
          <c:showBubbleSize val="0"/>
          <c:showLeaderLines val="0"/>
        </c:dLbls>
        <c:firstSliceAng val="0"/>
        <c:holeSize val="50"/>
      </c:doughnutChart>
      <c:spPr>
        <a:noFill/>
      </c:spPr>
    </c:plotArea>
    <c:legend>
      <c:legendPos val="l"/>
      <c:overlay val="0"/>
      <c:spPr>
        <a:noFill/>
      </c:spPr>
      <c:txPr>
        <a:bodyPr/>
        <a:lstStyle/>
        <a:p>
          <a:pPr>
            <a:defRPr sz="1200" spc="50"/>
          </a:pPr>
          <a:endParaRPr lang="en-US"/>
        </a:p>
      </c:txPr>
    </c:legend>
    <c:plotVisOnly val="1"/>
    <c:dispBlanksAs val="zero"/>
    <c:showDLblsOverMax val="1"/>
  </c:chart>
  <c:spPr>
    <a:noFill/>
    <a:ln>
      <a:noFill/>
    </a:ln>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title>
      <c:tx>
        <c:rich>
          <a:bodyPr/>
          <a:lstStyle/>
          <a:p>
            <a:pPr>
              <a:defRPr sz="1000" b="0" spc="50"/>
            </a:pPr>
            <a:r>
              <a:rPr lang="en-US" noProof="1"/>
              <a:t>  </a:t>
            </a:r>
          </a:p>
        </c:rich>
      </c:tx>
      <c:overlay val="0"/>
    </c:title>
    <c:autoTitleDeleted val="0"/>
    <c:plotArea>
      <c:layout/>
      <c:barChart>
        <c:barDir val="bar"/>
        <c:grouping val="clustered"/>
        <c:varyColors val="1"/>
        <c:ser>
          <c:idx val="0"/>
          <c:order val="0"/>
          <c:tx>
            <c:strRef>
              <c:f>DataSheet!$C$1</c:f>
              <c:strCache>
                <c:ptCount val="1"/>
                <c:pt idx="0">
                  <c:v>Most important in life</c:v>
                </c:pt>
              </c:strCache>
            </c:strRef>
          </c:tx>
          <c:spPr>
            <a:solidFill>
              <a:srgbClr val="012080"/>
            </a:solidFill>
            <a:ln>
              <a:solidFill>
                <a:srgbClr val="012080"/>
              </a:solidFill>
            </a:ln>
          </c:spPr>
          <c:invertIfNegative val="0"/>
          <c:dLbls>
            <c:numFmt formatCode="#,##0;#,##0" sourceLinked="0"/>
            <c:spPr>
              <a:noFill/>
              <a:ln>
                <a:noFill/>
              </a:ln>
              <a:effectLst/>
            </c:spPr>
            <c:txPr>
              <a:bodyPr tIns="0" bIns="0"/>
              <a:lstStyle/>
              <a:p>
                <a:pPr>
                  <a:defRPr sz="1000" spc="50">
                    <a:solidFill>
                      <a:schemeClr val="tx1">
                        <a:lumMod val="166234"/>
                      </a:schemeClr>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DataSheet!$B$2:$B$9</c:f>
              <c:strCache>
                <c:ptCount val="8"/>
                <c:pt idx="0">
                  <c:v>Family &amp; love</c:v>
                </c:pt>
                <c:pt idx="1">
                  <c:v>Health &amp; physical well-being</c:v>
                </c:pt>
                <c:pt idx="2">
                  <c:v>Friends &amp; social connection</c:v>
                </c:pt>
                <c:pt idx="3">
                  <c:v>Emotional well-being</c:v>
                </c:pt>
                <c:pt idx="4">
                  <c:v>Fun, hobbies &amp; recreation</c:v>
                </c:pt>
                <c:pt idx="5">
                  <c:v>Making a difference</c:v>
                </c:pt>
                <c:pt idx="6">
                  <c:v>Career &amp; financial stability</c:v>
                </c:pt>
                <c:pt idx="7">
                  <c:v>Knowledge &amp; learning</c:v>
                </c:pt>
              </c:strCache>
            </c:strRef>
          </c:cat>
          <c:val>
            <c:numRef>
              <c:f>DataSheet!$C$2:$C$9</c:f>
              <c:numCache>
                <c:formatCode>General</c:formatCode>
                <c:ptCount val="8"/>
                <c:pt idx="0">
                  <c:v>75</c:v>
                </c:pt>
                <c:pt idx="1">
                  <c:v>40</c:v>
                </c:pt>
                <c:pt idx="2">
                  <c:v>30</c:v>
                </c:pt>
                <c:pt idx="3">
                  <c:v>20</c:v>
                </c:pt>
                <c:pt idx="4">
                  <c:v>12.5</c:v>
                </c:pt>
                <c:pt idx="5">
                  <c:v>10</c:v>
                </c:pt>
                <c:pt idx="6">
                  <c:v>7.5</c:v>
                </c:pt>
                <c:pt idx="7">
                  <c:v>5</c:v>
                </c:pt>
              </c:numCache>
            </c:numRef>
          </c:val>
          <c:extLst>
            <c:ext xmlns:c16="http://schemas.microsoft.com/office/drawing/2014/chart" uri="{C3380CC4-5D6E-409C-BE32-E72D297353CC}">
              <c16:uniqueId val="{00000000-7AAC-40F0-9FA1-A322538938E9}"/>
            </c:ext>
          </c:extLst>
        </c:ser>
        <c:dLbls>
          <c:showLegendKey val="0"/>
          <c:showVal val="0"/>
          <c:showCatName val="0"/>
          <c:showSerName val="0"/>
          <c:showPercent val="0"/>
          <c:showBubbleSize val="0"/>
        </c:dLbls>
        <c:gapWidth val="162"/>
        <c:overlap val="-30"/>
        <c:axId val="54877568"/>
        <c:axId val="46285952"/>
      </c:barChart>
      <c:catAx>
        <c:axId val="54877568"/>
        <c:scaling>
          <c:orientation val="maxMin"/>
        </c:scaling>
        <c:delete val="0"/>
        <c:axPos val="l"/>
        <c:numFmt formatCode="General" sourceLinked="0"/>
        <c:majorTickMark val="out"/>
        <c:minorTickMark val="none"/>
        <c:tickLblPos val="low"/>
        <c:spPr>
          <a:noFill/>
          <a:ln w="9525">
            <a:solidFill>
              <a:srgbClr val="7F7F7F">
                <a:alpha val="20000"/>
              </a:srgbClr>
            </a:solidFill>
            <a:round/>
          </a:ln>
        </c:spPr>
        <c:txPr>
          <a:bodyPr/>
          <a:lstStyle/>
          <a:p>
            <a:pPr>
              <a:defRPr sz="1200" spc="50"/>
            </a:pPr>
            <a:endParaRPr lang="en-US"/>
          </a:p>
        </c:txPr>
        <c:crossAx val="46285952"/>
        <c:crosses val="autoZero"/>
        <c:auto val="1"/>
        <c:lblAlgn val="ctr"/>
        <c:lblOffset val="100"/>
        <c:noMultiLvlLbl val="0"/>
      </c:catAx>
      <c:valAx>
        <c:axId val="46285952"/>
        <c:scaling>
          <c:orientation val="minMax"/>
          <c:max val="80"/>
          <c:min val="0"/>
        </c:scaling>
        <c:delete val="1"/>
        <c:axPos val="b"/>
        <c:title>
          <c:tx>
            <c:rich>
              <a:bodyPr/>
              <a:lstStyle/>
              <a:p>
                <a:pPr>
                  <a:defRPr sz="800" b="0" i="1" spc="50"/>
                </a:pPr>
                <a:r>
                  <a:rPr lang="en-US" sz="800" noProof="1"/>
                  <a:t>Percent ( n = 40 )</a:t>
                </a:r>
              </a:p>
            </c:rich>
          </c:tx>
          <c:overlay val="0"/>
        </c:title>
        <c:numFmt formatCode="#,##0;#,##0" sourceLinked="0"/>
        <c:majorTickMark val="out"/>
        <c:minorTickMark val="none"/>
        <c:tickLblPos val="nextTo"/>
        <c:crossAx val="54877568"/>
        <c:crosses val="max"/>
        <c:crossBetween val="between"/>
      </c:valAx>
      <c:spPr>
        <a:noFill/>
      </c:spPr>
    </c:plotArea>
    <c:plotVisOnly val="1"/>
    <c:dispBlanksAs val="zero"/>
    <c:showDLblsOverMax val="1"/>
  </c:chart>
  <c:spPr>
    <a:noFill/>
    <a:ln>
      <a:noFill/>
    </a:ln>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title>
      <c:tx>
        <c:rich>
          <a:bodyPr/>
          <a:lstStyle/>
          <a:p>
            <a:pPr>
              <a:defRPr sz="1400"/>
            </a:pPr>
            <a:r>
              <a:rPr lang="en-US" sz="1400"/>
              <a:t> Age groups </a:t>
            </a:r>
          </a:p>
        </c:rich>
      </c:tx>
      <c:overlay val="0"/>
    </c:title>
    <c:autoTitleDeleted val="0"/>
    <c:plotArea>
      <c:layout/>
      <c:barChart>
        <c:barDir val="bar"/>
        <c:grouping val="clustered"/>
        <c:varyColors val="1"/>
        <c:ser>
          <c:idx val="0"/>
          <c:order val="0"/>
          <c:tx>
            <c:strRef>
              <c:f>DataSheet!$C$1</c:f>
              <c:strCache>
                <c:ptCount val="1"/>
                <c:pt idx="0">
                  <c:v>- 29</c:v>
                </c:pt>
              </c:strCache>
            </c:strRef>
          </c:tx>
          <c:spPr>
            <a:solidFill>
              <a:srgbClr val="012080"/>
            </a:solidFill>
            <a:ln>
              <a:solidFill>
                <a:srgbClr val="012080"/>
              </a:solidFill>
            </a:ln>
          </c:spPr>
          <c:invertIfNegative val="0"/>
          <c:dLbls>
            <c:dLbl>
              <c:idx val="1"/>
              <c:delete val="1"/>
              <c:extLst>
                <c:ext xmlns:c15="http://schemas.microsoft.com/office/drawing/2012/chart" uri="{CE6537A1-D6FC-4f65-9D91-7224C49458BB}"/>
                <c:ext xmlns:c16="http://schemas.microsoft.com/office/drawing/2014/chart" uri="{C3380CC4-5D6E-409C-BE32-E72D297353CC}">
                  <c16:uniqueId val="{00000000-E3CF-4EB3-96DD-1B830B3A3D16}"/>
                </c:ext>
              </c:extLst>
            </c:dLbl>
            <c:dLbl>
              <c:idx val="3"/>
              <c:delete val="1"/>
              <c:extLst>
                <c:ext xmlns:c15="http://schemas.microsoft.com/office/drawing/2012/chart" uri="{CE6537A1-D6FC-4f65-9D91-7224C49458BB}"/>
                <c:ext xmlns:c16="http://schemas.microsoft.com/office/drawing/2014/chart" uri="{C3380CC4-5D6E-409C-BE32-E72D297353CC}">
                  <c16:uniqueId val="{00000001-E3CF-4EB3-96DD-1B830B3A3D16}"/>
                </c:ext>
              </c:extLst>
            </c:dLbl>
            <c:numFmt formatCode="#,##0;#,##0" sourceLinked="0"/>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DataSheet!$B$2:$B$9</c:f>
              <c:strCache>
                <c:ptCount val="8"/>
                <c:pt idx="0">
                  <c:v>Family &amp; love</c:v>
                </c:pt>
                <c:pt idx="1">
                  <c:v>Health &amp; physical well-being</c:v>
                </c:pt>
                <c:pt idx="2">
                  <c:v>Friends &amp; social connection</c:v>
                </c:pt>
                <c:pt idx="3">
                  <c:v>Emotional well-being</c:v>
                </c:pt>
                <c:pt idx="4">
                  <c:v>Fun, hobbies &amp; recreation</c:v>
                </c:pt>
                <c:pt idx="5">
                  <c:v>Making a difference</c:v>
                </c:pt>
                <c:pt idx="6">
                  <c:v>Career &amp; financial stability</c:v>
                </c:pt>
                <c:pt idx="7">
                  <c:v>Knowledge &amp; learning</c:v>
                </c:pt>
              </c:strCache>
            </c:strRef>
          </c:cat>
          <c:val>
            <c:numRef>
              <c:f>DataSheet!$C$2:$C$9</c:f>
              <c:numCache>
                <c:formatCode>General</c:formatCode>
                <c:ptCount val="8"/>
                <c:pt idx="0">
                  <c:v>77.777799999999999</c:v>
                </c:pt>
                <c:pt idx="1">
                  <c:v>22.222200000000001</c:v>
                </c:pt>
                <c:pt idx="2">
                  <c:v>44.444400000000002</c:v>
                </c:pt>
                <c:pt idx="3">
                  <c:v>#N/A</c:v>
                </c:pt>
                <c:pt idx="4">
                  <c:v>22.222200000000001</c:v>
                </c:pt>
                <c:pt idx="5">
                  <c:v>11.1111</c:v>
                </c:pt>
                <c:pt idx="6">
                  <c:v>11.1111</c:v>
                </c:pt>
                <c:pt idx="7">
                  <c:v>11.1111</c:v>
                </c:pt>
              </c:numCache>
            </c:numRef>
          </c:val>
          <c:extLst>
            <c:ext xmlns:c16="http://schemas.microsoft.com/office/drawing/2014/chart" uri="{C3380CC4-5D6E-409C-BE32-E72D297353CC}">
              <c16:uniqueId val="{00000002-E3CF-4EB3-96DD-1B830B3A3D16}"/>
            </c:ext>
          </c:extLst>
        </c:ser>
        <c:ser>
          <c:idx val="1"/>
          <c:order val="1"/>
          <c:tx>
            <c:strRef>
              <c:f>DataSheet!$D$1</c:f>
              <c:strCache>
                <c:ptCount val="1"/>
                <c:pt idx="0">
                  <c:v>30-44</c:v>
                </c:pt>
              </c:strCache>
            </c:strRef>
          </c:tx>
          <c:spPr>
            <a:solidFill>
              <a:srgbClr val="7E57C2"/>
            </a:solidFill>
            <a:ln>
              <a:solidFill>
                <a:srgbClr val="7E57C2"/>
              </a:solid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3-E3CF-4EB3-96DD-1B830B3A3D16}"/>
                </c:ext>
              </c:extLst>
            </c:dLbl>
            <c:dLbl>
              <c:idx val="2"/>
              <c:delete val="1"/>
              <c:extLst>
                <c:ext xmlns:c15="http://schemas.microsoft.com/office/drawing/2012/chart" uri="{CE6537A1-D6FC-4f65-9D91-7224C49458BB}"/>
                <c:ext xmlns:c16="http://schemas.microsoft.com/office/drawing/2014/chart" uri="{C3380CC4-5D6E-409C-BE32-E72D297353CC}">
                  <c16:uniqueId val="{00000004-E3CF-4EB3-96DD-1B830B3A3D16}"/>
                </c:ext>
              </c:extLst>
            </c:dLbl>
            <c:dLbl>
              <c:idx val="4"/>
              <c:delete val="1"/>
              <c:extLst>
                <c:ext xmlns:c15="http://schemas.microsoft.com/office/drawing/2012/chart" uri="{CE6537A1-D6FC-4f65-9D91-7224C49458BB}"/>
                <c:ext xmlns:c16="http://schemas.microsoft.com/office/drawing/2014/chart" uri="{C3380CC4-5D6E-409C-BE32-E72D297353CC}">
                  <c16:uniqueId val="{00000005-E3CF-4EB3-96DD-1B830B3A3D16}"/>
                </c:ext>
              </c:extLst>
            </c:dLbl>
            <c:dLbl>
              <c:idx val="5"/>
              <c:delete val="1"/>
              <c:extLst>
                <c:ext xmlns:c15="http://schemas.microsoft.com/office/drawing/2012/chart" uri="{CE6537A1-D6FC-4f65-9D91-7224C49458BB}"/>
                <c:ext xmlns:c16="http://schemas.microsoft.com/office/drawing/2014/chart" uri="{C3380CC4-5D6E-409C-BE32-E72D297353CC}">
                  <c16:uniqueId val="{00000006-E3CF-4EB3-96DD-1B830B3A3D16}"/>
                </c:ext>
              </c:extLst>
            </c:dLbl>
            <c:dLbl>
              <c:idx val="6"/>
              <c:delete val="1"/>
              <c:extLst>
                <c:ext xmlns:c15="http://schemas.microsoft.com/office/drawing/2012/chart" uri="{CE6537A1-D6FC-4f65-9D91-7224C49458BB}"/>
                <c:ext xmlns:c16="http://schemas.microsoft.com/office/drawing/2014/chart" uri="{C3380CC4-5D6E-409C-BE32-E72D297353CC}">
                  <c16:uniqueId val="{00000007-E3CF-4EB3-96DD-1B830B3A3D16}"/>
                </c:ext>
              </c:extLst>
            </c:dLbl>
            <c:dLbl>
              <c:idx val="7"/>
              <c:delete val="1"/>
              <c:extLst>
                <c:ext xmlns:c15="http://schemas.microsoft.com/office/drawing/2012/chart" uri="{CE6537A1-D6FC-4f65-9D91-7224C49458BB}"/>
                <c:ext xmlns:c16="http://schemas.microsoft.com/office/drawing/2014/chart" uri="{C3380CC4-5D6E-409C-BE32-E72D297353CC}">
                  <c16:uniqueId val="{00000008-E3CF-4EB3-96DD-1B830B3A3D16}"/>
                </c:ext>
              </c:extLst>
            </c:dLbl>
            <c:numFmt formatCode="#,##0;#,##0" sourceLinked="0"/>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DataSheet!$B$2:$B$9</c:f>
              <c:strCache>
                <c:ptCount val="8"/>
                <c:pt idx="0">
                  <c:v>Family &amp; love</c:v>
                </c:pt>
                <c:pt idx="1">
                  <c:v>Health &amp; physical well-being</c:v>
                </c:pt>
                <c:pt idx="2">
                  <c:v>Friends &amp; social connection</c:v>
                </c:pt>
                <c:pt idx="3">
                  <c:v>Emotional well-being</c:v>
                </c:pt>
                <c:pt idx="4">
                  <c:v>Fun, hobbies &amp; recreation</c:v>
                </c:pt>
                <c:pt idx="5">
                  <c:v>Making a difference</c:v>
                </c:pt>
                <c:pt idx="6">
                  <c:v>Career &amp; financial stability</c:v>
                </c:pt>
                <c:pt idx="7">
                  <c:v>Knowledge &amp; learning</c:v>
                </c:pt>
              </c:strCache>
            </c:strRef>
          </c:cat>
          <c:val>
            <c:numRef>
              <c:f>DataSheet!$D$2:$D$9</c:f>
              <c:numCache>
                <c:formatCode>General</c:formatCode>
                <c:ptCount val="8"/>
                <c:pt idx="0">
                  <c:v>72.7273</c:v>
                </c:pt>
                <c:pt idx="1">
                  <c:v>54.545499999999997</c:v>
                </c:pt>
                <c:pt idx="2">
                  <c:v>9.0908999999999995</c:v>
                </c:pt>
                <c:pt idx="3">
                  <c:v>27.2727</c:v>
                </c:pt>
                <c:pt idx="4">
                  <c:v>18.181799999999999</c:v>
                </c:pt>
                <c:pt idx="5">
                  <c:v>9.0908999999999995</c:v>
                </c:pt>
                <c:pt idx="6">
                  <c:v>9.0908999999999995</c:v>
                </c:pt>
                <c:pt idx="7">
                  <c:v>#N/A</c:v>
                </c:pt>
              </c:numCache>
            </c:numRef>
          </c:val>
          <c:extLst>
            <c:ext xmlns:c16="http://schemas.microsoft.com/office/drawing/2014/chart" uri="{C3380CC4-5D6E-409C-BE32-E72D297353CC}">
              <c16:uniqueId val="{00000009-E3CF-4EB3-96DD-1B830B3A3D16}"/>
            </c:ext>
          </c:extLst>
        </c:ser>
        <c:ser>
          <c:idx val="2"/>
          <c:order val="2"/>
          <c:tx>
            <c:strRef>
              <c:f>DataSheet!$E$1</c:f>
              <c:strCache>
                <c:ptCount val="1"/>
                <c:pt idx="0">
                  <c:v>45-59</c:v>
                </c:pt>
              </c:strCache>
            </c:strRef>
          </c:tx>
          <c:spPr>
            <a:solidFill>
              <a:srgbClr val="B39DDB"/>
            </a:solidFill>
            <a:ln>
              <a:solidFill>
                <a:srgbClr val="B39DDB"/>
              </a:solid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A-E3CF-4EB3-96DD-1B830B3A3D16}"/>
                </c:ext>
              </c:extLst>
            </c:dLbl>
            <c:dLbl>
              <c:idx val="1"/>
              <c:delete val="1"/>
              <c:extLst>
                <c:ext xmlns:c15="http://schemas.microsoft.com/office/drawing/2012/chart" uri="{CE6537A1-D6FC-4f65-9D91-7224C49458BB}"/>
                <c:ext xmlns:c16="http://schemas.microsoft.com/office/drawing/2014/chart" uri="{C3380CC4-5D6E-409C-BE32-E72D297353CC}">
                  <c16:uniqueId val="{0000000B-E3CF-4EB3-96DD-1B830B3A3D16}"/>
                </c:ext>
              </c:extLst>
            </c:dLbl>
            <c:dLbl>
              <c:idx val="2"/>
              <c:delete val="1"/>
              <c:extLst>
                <c:ext xmlns:c15="http://schemas.microsoft.com/office/drawing/2012/chart" uri="{CE6537A1-D6FC-4f65-9D91-7224C49458BB}"/>
                <c:ext xmlns:c16="http://schemas.microsoft.com/office/drawing/2014/chart" uri="{C3380CC4-5D6E-409C-BE32-E72D297353CC}">
                  <c16:uniqueId val="{0000000C-E3CF-4EB3-96DD-1B830B3A3D16}"/>
                </c:ext>
              </c:extLst>
            </c:dLbl>
            <c:dLbl>
              <c:idx val="4"/>
              <c:delete val="1"/>
              <c:extLst>
                <c:ext xmlns:c15="http://schemas.microsoft.com/office/drawing/2012/chart" uri="{CE6537A1-D6FC-4f65-9D91-7224C49458BB}"/>
                <c:ext xmlns:c16="http://schemas.microsoft.com/office/drawing/2014/chart" uri="{C3380CC4-5D6E-409C-BE32-E72D297353CC}">
                  <c16:uniqueId val="{0000000D-E3CF-4EB3-96DD-1B830B3A3D16}"/>
                </c:ext>
              </c:extLst>
            </c:dLbl>
            <c:dLbl>
              <c:idx val="5"/>
              <c:delete val="1"/>
              <c:extLst>
                <c:ext xmlns:c15="http://schemas.microsoft.com/office/drawing/2012/chart" uri="{CE6537A1-D6FC-4f65-9D91-7224C49458BB}"/>
                <c:ext xmlns:c16="http://schemas.microsoft.com/office/drawing/2014/chart" uri="{C3380CC4-5D6E-409C-BE32-E72D297353CC}">
                  <c16:uniqueId val="{0000000E-E3CF-4EB3-96DD-1B830B3A3D16}"/>
                </c:ext>
              </c:extLst>
            </c:dLbl>
            <c:dLbl>
              <c:idx val="6"/>
              <c:delete val="1"/>
              <c:extLst>
                <c:ext xmlns:c15="http://schemas.microsoft.com/office/drawing/2012/chart" uri="{CE6537A1-D6FC-4f65-9D91-7224C49458BB}"/>
                <c:ext xmlns:c16="http://schemas.microsoft.com/office/drawing/2014/chart" uri="{C3380CC4-5D6E-409C-BE32-E72D297353CC}">
                  <c16:uniqueId val="{0000000F-E3CF-4EB3-96DD-1B830B3A3D16}"/>
                </c:ext>
              </c:extLst>
            </c:dLbl>
            <c:dLbl>
              <c:idx val="7"/>
              <c:delete val="1"/>
              <c:extLst>
                <c:ext xmlns:c15="http://schemas.microsoft.com/office/drawing/2012/chart" uri="{CE6537A1-D6FC-4f65-9D91-7224C49458BB}"/>
                <c:ext xmlns:c16="http://schemas.microsoft.com/office/drawing/2014/chart" uri="{C3380CC4-5D6E-409C-BE32-E72D297353CC}">
                  <c16:uniqueId val="{00000010-E3CF-4EB3-96DD-1B830B3A3D16}"/>
                </c:ext>
              </c:extLst>
            </c:dLbl>
            <c:numFmt formatCode="#,##0;#,##0" sourceLinked="0"/>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DataSheet!$B$2:$B$9</c:f>
              <c:strCache>
                <c:ptCount val="8"/>
                <c:pt idx="0">
                  <c:v>Family &amp; love</c:v>
                </c:pt>
                <c:pt idx="1">
                  <c:v>Health &amp; physical well-being</c:v>
                </c:pt>
                <c:pt idx="2">
                  <c:v>Friends &amp; social connection</c:v>
                </c:pt>
                <c:pt idx="3">
                  <c:v>Emotional well-being</c:v>
                </c:pt>
                <c:pt idx="4">
                  <c:v>Fun, hobbies &amp; recreation</c:v>
                </c:pt>
                <c:pt idx="5">
                  <c:v>Making a difference</c:v>
                </c:pt>
                <c:pt idx="6">
                  <c:v>Career &amp; financial stability</c:v>
                </c:pt>
                <c:pt idx="7">
                  <c:v>Knowledge &amp; learning</c:v>
                </c:pt>
              </c:strCache>
            </c:strRef>
          </c:cat>
          <c:val>
            <c:numRef>
              <c:f>DataSheet!$E$2:$E$9</c:f>
              <c:numCache>
                <c:formatCode>General</c:formatCode>
                <c:ptCount val="8"/>
                <c:pt idx="0">
                  <c:v>72.7273</c:v>
                </c:pt>
                <c:pt idx="1">
                  <c:v>36.363599999999998</c:v>
                </c:pt>
                <c:pt idx="2">
                  <c:v>36.363599999999998</c:v>
                </c:pt>
                <c:pt idx="3">
                  <c:v>27.2727</c:v>
                </c:pt>
                <c:pt idx="4">
                  <c:v>9.0908999999999995</c:v>
                </c:pt>
                <c:pt idx="5">
                  <c:v>9.0908999999999995</c:v>
                </c:pt>
                <c:pt idx="6">
                  <c:v>9.0908999999999995</c:v>
                </c:pt>
                <c:pt idx="7">
                  <c:v>#N/A</c:v>
                </c:pt>
              </c:numCache>
            </c:numRef>
          </c:val>
          <c:extLst>
            <c:ext xmlns:c16="http://schemas.microsoft.com/office/drawing/2014/chart" uri="{C3380CC4-5D6E-409C-BE32-E72D297353CC}">
              <c16:uniqueId val="{00000011-E3CF-4EB3-96DD-1B830B3A3D16}"/>
            </c:ext>
          </c:extLst>
        </c:ser>
        <c:ser>
          <c:idx val="3"/>
          <c:order val="3"/>
          <c:tx>
            <c:strRef>
              <c:f>DataSheet!$F$1</c:f>
              <c:strCache>
                <c:ptCount val="1"/>
                <c:pt idx="0">
                  <c:v>60+</c:v>
                </c:pt>
              </c:strCache>
            </c:strRef>
          </c:tx>
          <c:spPr>
            <a:solidFill>
              <a:srgbClr val="7986CB"/>
            </a:solidFill>
            <a:ln>
              <a:solidFill>
                <a:srgbClr val="7986CB"/>
              </a:solidFill>
            </a:ln>
          </c:spPr>
          <c:invertIfNegative val="0"/>
          <c:dLbls>
            <c:dLbl>
              <c:idx val="1"/>
              <c:delete val="1"/>
              <c:extLst>
                <c:ext xmlns:c15="http://schemas.microsoft.com/office/drawing/2012/chart" uri="{CE6537A1-D6FC-4f65-9D91-7224C49458BB}"/>
                <c:ext xmlns:c16="http://schemas.microsoft.com/office/drawing/2014/chart" uri="{C3380CC4-5D6E-409C-BE32-E72D297353CC}">
                  <c16:uniqueId val="{00000012-E3CF-4EB3-96DD-1B830B3A3D16}"/>
                </c:ext>
              </c:extLst>
            </c:dLbl>
            <c:dLbl>
              <c:idx val="2"/>
              <c:delete val="1"/>
              <c:extLst>
                <c:ext xmlns:c15="http://schemas.microsoft.com/office/drawing/2012/chart" uri="{CE6537A1-D6FC-4f65-9D91-7224C49458BB}"/>
                <c:ext xmlns:c16="http://schemas.microsoft.com/office/drawing/2014/chart" uri="{C3380CC4-5D6E-409C-BE32-E72D297353CC}">
                  <c16:uniqueId val="{00000013-E3CF-4EB3-96DD-1B830B3A3D16}"/>
                </c:ext>
              </c:extLst>
            </c:dLbl>
            <c:dLbl>
              <c:idx val="3"/>
              <c:delete val="1"/>
              <c:extLst>
                <c:ext xmlns:c15="http://schemas.microsoft.com/office/drawing/2012/chart" uri="{CE6537A1-D6FC-4f65-9D91-7224C49458BB}"/>
                <c:ext xmlns:c16="http://schemas.microsoft.com/office/drawing/2014/chart" uri="{C3380CC4-5D6E-409C-BE32-E72D297353CC}">
                  <c16:uniqueId val="{00000014-E3CF-4EB3-96DD-1B830B3A3D16}"/>
                </c:ext>
              </c:extLst>
            </c:dLbl>
            <c:dLbl>
              <c:idx val="4"/>
              <c:delete val="1"/>
              <c:extLst>
                <c:ext xmlns:c15="http://schemas.microsoft.com/office/drawing/2012/chart" uri="{CE6537A1-D6FC-4f65-9D91-7224C49458BB}"/>
                <c:ext xmlns:c16="http://schemas.microsoft.com/office/drawing/2014/chart" uri="{C3380CC4-5D6E-409C-BE32-E72D297353CC}">
                  <c16:uniqueId val="{00000015-E3CF-4EB3-96DD-1B830B3A3D16}"/>
                </c:ext>
              </c:extLst>
            </c:dLbl>
            <c:dLbl>
              <c:idx val="6"/>
              <c:delete val="1"/>
              <c:extLst>
                <c:ext xmlns:c15="http://schemas.microsoft.com/office/drawing/2012/chart" uri="{CE6537A1-D6FC-4f65-9D91-7224C49458BB}"/>
                <c:ext xmlns:c16="http://schemas.microsoft.com/office/drawing/2014/chart" uri="{C3380CC4-5D6E-409C-BE32-E72D297353CC}">
                  <c16:uniqueId val="{00000016-E3CF-4EB3-96DD-1B830B3A3D16}"/>
                </c:ext>
              </c:extLst>
            </c:dLbl>
            <c:numFmt formatCode="#,##0;#,##0" sourceLinked="0"/>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DataSheet!$B$2:$B$9</c:f>
              <c:strCache>
                <c:ptCount val="8"/>
                <c:pt idx="0">
                  <c:v>Family &amp; love</c:v>
                </c:pt>
                <c:pt idx="1">
                  <c:v>Health &amp; physical well-being</c:v>
                </c:pt>
                <c:pt idx="2">
                  <c:v>Friends &amp; social connection</c:v>
                </c:pt>
                <c:pt idx="3">
                  <c:v>Emotional well-being</c:v>
                </c:pt>
                <c:pt idx="4">
                  <c:v>Fun, hobbies &amp; recreation</c:v>
                </c:pt>
                <c:pt idx="5">
                  <c:v>Making a difference</c:v>
                </c:pt>
                <c:pt idx="6">
                  <c:v>Career &amp; financial stability</c:v>
                </c:pt>
                <c:pt idx="7">
                  <c:v>Knowledge &amp; learning</c:v>
                </c:pt>
              </c:strCache>
            </c:strRef>
          </c:cat>
          <c:val>
            <c:numRef>
              <c:f>DataSheet!$F$2:$F$9</c:f>
              <c:numCache>
                <c:formatCode>General</c:formatCode>
                <c:ptCount val="8"/>
                <c:pt idx="0">
                  <c:v>77.777799999999999</c:v>
                </c:pt>
                <c:pt idx="1">
                  <c:v>44.444400000000002</c:v>
                </c:pt>
                <c:pt idx="2">
                  <c:v>33.333300000000001</c:v>
                </c:pt>
                <c:pt idx="3">
                  <c:v>22.222200000000001</c:v>
                </c:pt>
                <c:pt idx="4">
                  <c:v>#N/A</c:v>
                </c:pt>
                <c:pt idx="5">
                  <c:v>11.1111</c:v>
                </c:pt>
                <c:pt idx="6">
                  <c:v>#N/A</c:v>
                </c:pt>
                <c:pt idx="7">
                  <c:v>11.1111</c:v>
                </c:pt>
              </c:numCache>
            </c:numRef>
          </c:val>
          <c:extLst>
            <c:ext xmlns:c16="http://schemas.microsoft.com/office/drawing/2014/chart" uri="{C3380CC4-5D6E-409C-BE32-E72D297353CC}">
              <c16:uniqueId val="{00000017-E3CF-4EB3-96DD-1B830B3A3D16}"/>
            </c:ext>
          </c:extLst>
        </c:ser>
        <c:dLbls>
          <c:showLegendKey val="0"/>
          <c:showVal val="0"/>
          <c:showCatName val="0"/>
          <c:showSerName val="0"/>
          <c:showPercent val="0"/>
          <c:showBubbleSize val="0"/>
        </c:dLbls>
        <c:gapWidth val="162"/>
        <c:overlap val="-30"/>
        <c:axId val="54877568"/>
        <c:axId val="46285952"/>
      </c:barChart>
      <c:catAx>
        <c:axId val="54877568"/>
        <c:scaling>
          <c:orientation val="maxMin"/>
        </c:scaling>
        <c:delete val="0"/>
        <c:axPos val="l"/>
        <c:numFmt formatCode="General" sourceLinked="0"/>
        <c:majorTickMark val="out"/>
        <c:minorTickMark val="none"/>
        <c:tickLblPos val="low"/>
        <c:spPr>
          <a:noFill/>
          <a:ln w="9525">
            <a:solidFill>
              <a:srgbClr val="7F7F7F">
                <a:alpha val="20000"/>
              </a:srgbClr>
            </a:solidFill>
            <a:round/>
          </a:ln>
        </c:spPr>
        <c:txPr>
          <a:bodyPr/>
          <a:lstStyle/>
          <a:p>
            <a:pPr>
              <a:defRPr sz="1100"/>
            </a:pPr>
            <a:endParaRPr lang="en-US"/>
          </a:p>
        </c:txPr>
        <c:crossAx val="46285952"/>
        <c:crosses val="autoZero"/>
        <c:auto val="1"/>
        <c:lblAlgn val="ctr"/>
        <c:lblOffset val="100"/>
        <c:noMultiLvlLbl val="0"/>
      </c:catAx>
      <c:valAx>
        <c:axId val="46285952"/>
        <c:scaling>
          <c:orientation val="minMax"/>
          <c:max val="82.777799999999999"/>
          <c:min val="0"/>
        </c:scaling>
        <c:delete val="1"/>
        <c:axPos val="b"/>
        <c:title>
          <c:tx>
            <c:rich>
              <a:bodyPr/>
              <a:lstStyle/>
              <a:p>
                <a:pPr>
                  <a:defRPr sz="900" b="0"/>
                </a:pPr>
                <a:r>
                  <a:rPr lang="en-US" sz="900" b="0"/>
                  <a:t>Percent ( n = 40 )</a:t>
                </a:r>
              </a:p>
            </c:rich>
          </c:tx>
          <c:overlay val="0"/>
        </c:title>
        <c:numFmt formatCode="#,##0;#,##0" sourceLinked="0"/>
        <c:majorTickMark val="out"/>
        <c:minorTickMark val="none"/>
        <c:tickLblPos val="nextTo"/>
        <c:crossAx val="54877568"/>
        <c:crosses val="max"/>
        <c:crossBetween val="between"/>
      </c:valAx>
      <c:spPr>
        <a:noFill/>
      </c:spPr>
    </c:plotArea>
    <c:legend>
      <c:legendPos val="t"/>
      <c:overlay val="0"/>
      <c:spPr>
        <a:noFill/>
      </c:spPr>
    </c:legend>
    <c:plotVisOnly val="1"/>
    <c:dispBlanksAs val="zero"/>
    <c:showDLblsOverMax val="1"/>
  </c:chart>
  <c:spPr>
    <a:noFill/>
    <a:ln>
      <a:noFill/>
    </a:ln>
  </c:spPr>
  <c:txPr>
    <a:bodyPr/>
    <a:lstStyle/>
    <a:p>
      <a:pPr>
        <a:defRPr sz="105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title>
      <c:tx>
        <c:rich>
          <a:bodyPr/>
          <a:lstStyle/>
          <a:p>
            <a:pPr>
              <a:defRPr sz="1000" b="0" spc="50"/>
            </a:pPr>
            <a:r>
              <a:rPr lang="en-US" noProof="1"/>
              <a:t>  </a:t>
            </a:r>
          </a:p>
        </c:rich>
      </c:tx>
      <c:overlay val="0"/>
    </c:title>
    <c:autoTitleDeleted val="0"/>
    <c:plotArea>
      <c:layout/>
      <c:barChart>
        <c:barDir val="bar"/>
        <c:grouping val="stacked"/>
        <c:varyColors val="1"/>
        <c:ser>
          <c:idx val="0"/>
          <c:order val="0"/>
          <c:tx>
            <c:strRef>
              <c:f>DataSheet!$C$1</c:f>
              <c:strCache>
                <c:ptCount val="1"/>
                <c:pt idx="0">
                  <c:v>1</c:v>
                </c:pt>
              </c:strCache>
            </c:strRef>
          </c:tx>
          <c:spPr>
            <a:solidFill>
              <a:srgbClr val="8E44AD"/>
            </a:solidFill>
            <a:ln>
              <a:solidFill>
                <a:srgbClr val="8E44AD"/>
              </a:solid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0-A212-454C-A71E-3EAE88879BB1}"/>
                </c:ext>
              </c:extLst>
            </c:dLbl>
            <c:dLbl>
              <c:idx val="1"/>
              <c:delete val="1"/>
              <c:extLst>
                <c:ext xmlns:c15="http://schemas.microsoft.com/office/drawing/2012/chart" uri="{CE6537A1-D6FC-4f65-9D91-7224C49458BB}"/>
                <c:ext xmlns:c16="http://schemas.microsoft.com/office/drawing/2014/chart" uri="{C3380CC4-5D6E-409C-BE32-E72D297353CC}">
                  <c16:uniqueId val="{00000001-A212-454C-A71E-3EAE88879BB1}"/>
                </c:ext>
              </c:extLst>
            </c:dLbl>
            <c:dLbl>
              <c:idx val="2"/>
              <c:delete val="1"/>
              <c:extLst>
                <c:ext xmlns:c15="http://schemas.microsoft.com/office/drawing/2012/chart" uri="{CE6537A1-D6FC-4f65-9D91-7224C49458BB}"/>
                <c:ext xmlns:c16="http://schemas.microsoft.com/office/drawing/2014/chart" uri="{C3380CC4-5D6E-409C-BE32-E72D297353CC}">
                  <c16:uniqueId val="{00000002-A212-454C-A71E-3EAE88879BB1}"/>
                </c:ext>
              </c:extLst>
            </c:dLbl>
            <c:dLbl>
              <c:idx val="3"/>
              <c:delete val="1"/>
              <c:extLst>
                <c:ext xmlns:c15="http://schemas.microsoft.com/office/drawing/2012/chart" uri="{CE6537A1-D6FC-4f65-9D91-7224C49458BB}"/>
                <c:ext xmlns:c16="http://schemas.microsoft.com/office/drawing/2014/chart" uri="{C3380CC4-5D6E-409C-BE32-E72D297353CC}">
                  <c16:uniqueId val="{00000003-A212-454C-A71E-3EAE88879BB1}"/>
                </c:ext>
              </c:extLst>
            </c:dLbl>
            <c:dLbl>
              <c:idx val="4"/>
              <c:delete val="1"/>
              <c:extLst>
                <c:ext xmlns:c15="http://schemas.microsoft.com/office/drawing/2012/chart" uri="{CE6537A1-D6FC-4f65-9D91-7224C49458BB}"/>
                <c:ext xmlns:c16="http://schemas.microsoft.com/office/drawing/2014/chart" uri="{C3380CC4-5D6E-409C-BE32-E72D297353CC}">
                  <c16:uniqueId val="{00000004-A212-454C-A71E-3EAE88879BB1}"/>
                </c:ext>
              </c:extLst>
            </c:dLbl>
            <c:dLbl>
              <c:idx val="5"/>
              <c:delete val="1"/>
              <c:extLst>
                <c:ext xmlns:c15="http://schemas.microsoft.com/office/drawing/2012/chart" uri="{CE6537A1-D6FC-4f65-9D91-7224C49458BB}"/>
                <c:ext xmlns:c16="http://schemas.microsoft.com/office/drawing/2014/chart" uri="{C3380CC4-5D6E-409C-BE32-E72D297353CC}">
                  <c16:uniqueId val="{00000005-A212-454C-A71E-3EAE88879BB1}"/>
                </c:ext>
              </c:extLst>
            </c:dLbl>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DataSheet!$B$2:$B$9</c:f>
              <c:strCache>
                <c:ptCount val="8"/>
                <c:pt idx="0">
                  <c:v>Family &amp; love</c:v>
                </c:pt>
                <c:pt idx="1">
                  <c:v>Knowledge &amp; learning</c:v>
                </c:pt>
                <c:pt idx="2">
                  <c:v>Friends &amp; social connection</c:v>
                </c:pt>
                <c:pt idx="3">
                  <c:v>Emotional well-being</c:v>
                </c:pt>
                <c:pt idx="4">
                  <c:v>Making a difference</c:v>
                </c:pt>
                <c:pt idx="5">
                  <c:v>Fun, hobbies &amp; recreation</c:v>
                </c:pt>
                <c:pt idx="6">
                  <c:v>Health &amp; physical well-being</c:v>
                </c:pt>
                <c:pt idx="7">
                  <c:v>Career &amp; financial stability</c:v>
                </c:pt>
              </c:strCache>
            </c:strRef>
          </c:cat>
          <c:val>
            <c:numRef>
              <c:f>DataSheet!$C$2:$C$9</c:f>
              <c:numCache>
                <c:formatCode>General</c:formatCode>
                <c:ptCount val="8"/>
                <c:pt idx="0">
                  <c:v>-2.5640999999999998</c:v>
                </c:pt>
                <c:pt idx="1">
                  <c:v>-2.5</c:v>
                </c:pt>
                <c:pt idx="2">
                  <c:v>-2.5</c:v>
                </c:pt>
                <c:pt idx="3">
                  <c:v>-2.5</c:v>
                </c:pt>
                <c:pt idx="4">
                  <c:v>#N/A</c:v>
                </c:pt>
                <c:pt idx="5">
                  <c:v>-2.5</c:v>
                </c:pt>
                <c:pt idx="6">
                  <c:v>-7.5</c:v>
                </c:pt>
                <c:pt idx="7">
                  <c:v>-12.5</c:v>
                </c:pt>
              </c:numCache>
            </c:numRef>
          </c:val>
          <c:extLst>
            <c:ext xmlns:c16="http://schemas.microsoft.com/office/drawing/2014/chart" uri="{C3380CC4-5D6E-409C-BE32-E72D297353CC}">
              <c16:uniqueId val="{00000006-A212-454C-A71E-3EAE88879BB1}"/>
            </c:ext>
          </c:extLst>
        </c:ser>
        <c:ser>
          <c:idx val="1"/>
          <c:order val="1"/>
          <c:tx>
            <c:strRef>
              <c:f>DataSheet!$D$1</c:f>
              <c:strCache>
                <c:ptCount val="1"/>
                <c:pt idx="0">
                  <c:v>2</c:v>
                </c:pt>
              </c:strCache>
            </c:strRef>
          </c:tx>
          <c:spPr>
            <a:solidFill>
              <a:srgbClr val="A776BC"/>
            </a:solidFill>
            <a:ln>
              <a:solidFill>
                <a:srgbClr val="A776BC"/>
              </a:solid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7-A212-454C-A71E-3EAE88879BB1}"/>
                </c:ext>
              </c:extLst>
            </c:dLbl>
            <c:dLbl>
              <c:idx val="1"/>
              <c:delete val="1"/>
              <c:extLst>
                <c:ext xmlns:c15="http://schemas.microsoft.com/office/drawing/2012/chart" uri="{CE6537A1-D6FC-4f65-9D91-7224C49458BB}"/>
                <c:ext xmlns:c16="http://schemas.microsoft.com/office/drawing/2014/chart" uri="{C3380CC4-5D6E-409C-BE32-E72D297353CC}">
                  <c16:uniqueId val="{00000008-A212-454C-A71E-3EAE88879BB1}"/>
                </c:ext>
              </c:extLst>
            </c:dLbl>
            <c:dLbl>
              <c:idx val="3"/>
              <c:delete val="1"/>
              <c:extLst>
                <c:ext xmlns:c15="http://schemas.microsoft.com/office/drawing/2012/chart" uri="{CE6537A1-D6FC-4f65-9D91-7224C49458BB}"/>
                <c:ext xmlns:c16="http://schemas.microsoft.com/office/drawing/2014/chart" uri="{C3380CC4-5D6E-409C-BE32-E72D297353CC}">
                  <c16:uniqueId val="{00000009-A212-454C-A71E-3EAE88879BB1}"/>
                </c:ext>
              </c:extLst>
            </c:dLbl>
            <c:dLbl>
              <c:idx val="4"/>
              <c:delete val="1"/>
              <c:extLst>
                <c:ext xmlns:c15="http://schemas.microsoft.com/office/drawing/2012/chart" uri="{CE6537A1-D6FC-4f65-9D91-7224C49458BB}"/>
                <c:ext xmlns:c16="http://schemas.microsoft.com/office/drawing/2014/chart" uri="{C3380CC4-5D6E-409C-BE32-E72D297353CC}">
                  <c16:uniqueId val="{0000000A-A212-454C-A71E-3EAE88879BB1}"/>
                </c:ext>
              </c:extLst>
            </c:dLbl>
            <c:dLbl>
              <c:idx val="5"/>
              <c:delete val="1"/>
              <c:extLst>
                <c:ext xmlns:c15="http://schemas.microsoft.com/office/drawing/2012/chart" uri="{CE6537A1-D6FC-4f65-9D91-7224C49458BB}"/>
                <c:ext xmlns:c16="http://schemas.microsoft.com/office/drawing/2014/chart" uri="{C3380CC4-5D6E-409C-BE32-E72D297353CC}">
                  <c16:uniqueId val="{0000000B-A212-454C-A71E-3EAE88879BB1}"/>
                </c:ext>
              </c:extLst>
            </c:dLbl>
            <c:dLbl>
              <c:idx val="6"/>
              <c:delete val="1"/>
              <c:extLst>
                <c:ext xmlns:c15="http://schemas.microsoft.com/office/drawing/2012/chart" uri="{CE6537A1-D6FC-4f65-9D91-7224C49458BB}"/>
                <c:ext xmlns:c16="http://schemas.microsoft.com/office/drawing/2014/chart" uri="{C3380CC4-5D6E-409C-BE32-E72D297353CC}">
                  <c16:uniqueId val="{0000000C-A212-454C-A71E-3EAE88879BB1}"/>
                </c:ext>
              </c:extLst>
            </c:dLbl>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DataSheet!$B$2:$B$9</c:f>
              <c:strCache>
                <c:ptCount val="8"/>
                <c:pt idx="0">
                  <c:v>Family &amp; love</c:v>
                </c:pt>
                <c:pt idx="1">
                  <c:v>Knowledge &amp; learning</c:v>
                </c:pt>
                <c:pt idx="2">
                  <c:v>Friends &amp; social connection</c:v>
                </c:pt>
                <c:pt idx="3">
                  <c:v>Emotional well-being</c:v>
                </c:pt>
                <c:pt idx="4">
                  <c:v>Making a difference</c:v>
                </c:pt>
                <c:pt idx="5">
                  <c:v>Fun, hobbies &amp; recreation</c:v>
                </c:pt>
                <c:pt idx="6">
                  <c:v>Health &amp; physical well-being</c:v>
                </c:pt>
                <c:pt idx="7">
                  <c:v>Career &amp; financial stability</c:v>
                </c:pt>
              </c:strCache>
            </c:strRef>
          </c:cat>
          <c:val>
            <c:numRef>
              <c:f>DataSheet!$D$2:$D$9</c:f>
              <c:numCache>
                <c:formatCode>General</c:formatCode>
                <c:ptCount val="8"/>
                <c:pt idx="0">
                  <c:v>-2.5640999999999998</c:v>
                </c:pt>
                <c:pt idx="1">
                  <c:v>-2.5</c:v>
                </c:pt>
                <c:pt idx="2">
                  <c:v>-5</c:v>
                </c:pt>
                <c:pt idx="3">
                  <c:v>#N/A</c:v>
                </c:pt>
                <c:pt idx="4">
                  <c:v>-2.7778</c:v>
                </c:pt>
                <c:pt idx="5">
                  <c:v>#N/A</c:v>
                </c:pt>
                <c:pt idx="6">
                  <c:v>#N/A</c:v>
                </c:pt>
                <c:pt idx="7">
                  <c:v>-5</c:v>
                </c:pt>
              </c:numCache>
            </c:numRef>
          </c:val>
          <c:extLst>
            <c:ext xmlns:c16="http://schemas.microsoft.com/office/drawing/2014/chart" uri="{C3380CC4-5D6E-409C-BE32-E72D297353CC}">
              <c16:uniqueId val="{0000000D-A212-454C-A71E-3EAE88879BB1}"/>
            </c:ext>
          </c:extLst>
        </c:ser>
        <c:ser>
          <c:idx val="2"/>
          <c:order val="2"/>
          <c:tx>
            <c:strRef>
              <c:f>DataSheet!$E$1</c:f>
              <c:strCache>
                <c:ptCount val="1"/>
                <c:pt idx="0">
                  <c:v>3</c:v>
                </c:pt>
              </c:strCache>
            </c:strRef>
          </c:tx>
          <c:spPr>
            <a:solidFill>
              <a:srgbClr val="C1A8CB"/>
            </a:solidFill>
            <a:ln>
              <a:solidFill>
                <a:srgbClr val="C1A8CB"/>
              </a:solidFill>
            </a:ln>
          </c:spPr>
          <c:invertIfNegative val="0"/>
          <c:dLbls>
            <c:dLbl>
              <c:idx val="1"/>
              <c:delete val="1"/>
              <c:extLst>
                <c:ext xmlns:c15="http://schemas.microsoft.com/office/drawing/2012/chart" uri="{CE6537A1-D6FC-4f65-9D91-7224C49458BB}"/>
                <c:ext xmlns:c16="http://schemas.microsoft.com/office/drawing/2014/chart" uri="{C3380CC4-5D6E-409C-BE32-E72D297353CC}">
                  <c16:uniqueId val="{0000000E-A212-454C-A71E-3EAE88879BB1}"/>
                </c:ext>
              </c:extLst>
            </c:dLbl>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DataSheet!$B$2:$B$9</c:f>
              <c:strCache>
                <c:ptCount val="8"/>
                <c:pt idx="0">
                  <c:v>Family &amp; love</c:v>
                </c:pt>
                <c:pt idx="1">
                  <c:v>Knowledge &amp; learning</c:v>
                </c:pt>
                <c:pt idx="2">
                  <c:v>Friends &amp; social connection</c:v>
                </c:pt>
                <c:pt idx="3">
                  <c:v>Emotional well-being</c:v>
                </c:pt>
                <c:pt idx="4">
                  <c:v>Making a difference</c:v>
                </c:pt>
                <c:pt idx="5">
                  <c:v>Fun, hobbies &amp; recreation</c:v>
                </c:pt>
                <c:pt idx="6">
                  <c:v>Health &amp; physical well-being</c:v>
                </c:pt>
                <c:pt idx="7">
                  <c:v>Career &amp; financial stability</c:v>
                </c:pt>
              </c:strCache>
            </c:strRef>
          </c:cat>
          <c:val>
            <c:numRef>
              <c:f>DataSheet!$E$2:$E$9</c:f>
              <c:numCache>
                <c:formatCode>General</c:formatCode>
                <c:ptCount val="8"/>
                <c:pt idx="0">
                  <c:v>-7.6923000000000004</c:v>
                </c:pt>
                <c:pt idx="1">
                  <c:v>#N/A</c:v>
                </c:pt>
                <c:pt idx="2">
                  <c:v>-7.5</c:v>
                </c:pt>
                <c:pt idx="3">
                  <c:v>-12.5</c:v>
                </c:pt>
                <c:pt idx="4">
                  <c:v>-5.5556000000000001</c:v>
                </c:pt>
                <c:pt idx="5">
                  <c:v>-12.5</c:v>
                </c:pt>
                <c:pt idx="6">
                  <c:v>-7.5</c:v>
                </c:pt>
                <c:pt idx="7">
                  <c:v>-10</c:v>
                </c:pt>
              </c:numCache>
            </c:numRef>
          </c:val>
          <c:extLst>
            <c:ext xmlns:c16="http://schemas.microsoft.com/office/drawing/2014/chart" uri="{C3380CC4-5D6E-409C-BE32-E72D297353CC}">
              <c16:uniqueId val="{0000000F-A212-454C-A71E-3EAE88879BB1}"/>
            </c:ext>
          </c:extLst>
        </c:ser>
        <c:ser>
          <c:idx val="5"/>
          <c:order val="5"/>
          <c:tx>
            <c:strRef>
              <c:f>DataSheet!$H$1</c:f>
              <c:strCache>
                <c:ptCount val="1"/>
                <c:pt idx="0">
                  <c:v>7</c:v>
                </c:pt>
              </c:strCache>
            </c:strRef>
          </c:tx>
          <c:spPr>
            <a:solidFill>
              <a:srgbClr val="00695C"/>
            </a:solidFill>
            <a:ln>
              <a:solidFill>
                <a:srgbClr val="00695C"/>
              </a:solidFill>
            </a:ln>
          </c:spPr>
          <c:invertIfNegative val="0"/>
          <c:dLbls>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DataSheet!$B$2:$B$9</c:f>
              <c:strCache>
                <c:ptCount val="8"/>
                <c:pt idx="0">
                  <c:v>Family &amp; love</c:v>
                </c:pt>
                <c:pt idx="1">
                  <c:v>Knowledge &amp; learning</c:v>
                </c:pt>
                <c:pt idx="2">
                  <c:v>Friends &amp; social connection</c:v>
                </c:pt>
                <c:pt idx="3">
                  <c:v>Emotional well-being</c:v>
                </c:pt>
                <c:pt idx="4">
                  <c:v>Making a difference</c:v>
                </c:pt>
                <c:pt idx="5">
                  <c:v>Fun, hobbies &amp; recreation</c:v>
                </c:pt>
                <c:pt idx="6">
                  <c:v>Health &amp; physical well-being</c:v>
                </c:pt>
                <c:pt idx="7">
                  <c:v>Career &amp; financial stability</c:v>
                </c:pt>
              </c:strCache>
            </c:strRef>
          </c:cat>
          <c:val>
            <c:numRef>
              <c:f>DataSheet!$H$2:$H$9</c:f>
              <c:numCache>
                <c:formatCode>General</c:formatCode>
                <c:ptCount val="8"/>
                <c:pt idx="0">
                  <c:v>43.589700000000001</c:v>
                </c:pt>
                <c:pt idx="1">
                  <c:v>5</c:v>
                </c:pt>
                <c:pt idx="2">
                  <c:v>20</c:v>
                </c:pt>
                <c:pt idx="3">
                  <c:v>10</c:v>
                </c:pt>
                <c:pt idx="4">
                  <c:v>13.8889</c:v>
                </c:pt>
                <c:pt idx="5">
                  <c:v>20</c:v>
                </c:pt>
                <c:pt idx="6">
                  <c:v>10</c:v>
                </c:pt>
                <c:pt idx="7">
                  <c:v>10</c:v>
                </c:pt>
              </c:numCache>
            </c:numRef>
          </c:val>
          <c:extLst>
            <c:ext xmlns:c16="http://schemas.microsoft.com/office/drawing/2014/chart" uri="{C3380CC4-5D6E-409C-BE32-E72D297353CC}">
              <c16:uniqueId val="{00000010-A212-454C-A71E-3EAE88879BB1}"/>
            </c:ext>
          </c:extLst>
        </c:ser>
        <c:ser>
          <c:idx val="4"/>
          <c:order val="4"/>
          <c:tx>
            <c:strRef>
              <c:f>DataSheet!$G$1</c:f>
              <c:strCache>
                <c:ptCount val="1"/>
                <c:pt idx="0">
                  <c:v>6</c:v>
                </c:pt>
              </c:strCache>
            </c:strRef>
          </c:tx>
          <c:spPr>
            <a:solidFill>
              <a:srgbClr val="498F86"/>
            </a:solidFill>
            <a:ln>
              <a:solidFill>
                <a:srgbClr val="498F86"/>
              </a:solidFill>
            </a:ln>
          </c:spPr>
          <c:invertIfNegative val="0"/>
          <c:dLbls>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DataSheet!$B$2:$B$9</c:f>
              <c:strCache>
                <c:ptCount val="8"/>
                <c:pt idx="0">
                  <c:v>Family &amp; love</c:v>
                </c:pt>
                <c:pt idx="1">
                  <c:v>Knowledge &amp; learning</c:v>
                </c:pt>
                <c:pt idx="2">
                  <c:v>Friends &amp; social connection</c:v>
                </c:pt>
                <c:pt idx="3">
                  <c:v>Emotional well-being</c:v>
                </c:pt>
                <c:pt idx="4">
                  <c:v>Making a difference</c:v>
                </c:pt>
                <c:pt idx="5">
                  <c:v>Fun, hobbies &amp; recreation</c:v>
                </c:pt>
                <c:pt idx="6">
                  <c:v>Health &amp; physical well-being</c:v>
                </c:pt>
                <c:pt idx="7">
                  <c:v>Career &amp; financial stability</c:v>
                </c:pt>
              </c:strCache>
            </c:strRef>
          </c:cat>
          <c:val>
            <c:numRef>
              <c:f>DataSheet!$G$2:$G$9</c:f>
              <c:numCache>
                <c:formatCode>General</c:formatCode>
                <c:ptCount val="8"/>
                <c:pt idx="0">
                  <c:v>23.076899999999998</c:v>
                </c:pt>
                <c:pt idx="1">
                  <c:v>42.5</c:v>
                </c:pt>
                <c:pt idx="2">
                  <c:v>37.5</c:v>
                </c:pt>
                <c:pt idx="3">
                  <c:v>37.5</c:v>
                </c:pt>
                <c:pt idx="4">
                  <c:v>33.333300000000001</c:v>
                </c:pt>
                <c:pt idx="5">
                  <c:v>20</c:v>
                </c:pt>
                <c:pt idx="6">
                  <c:v>22.5</c:v>
                </c:pt>
                <c:pt idx="7">
                  <c:v>12.5</c:v>
                </c:pt>
              </c:numCache>
            </c:numRef>
          </c:val>
          <c:extLst>
            <c:ext xmlns:c16="http://schemas.microsoft.com/office/drawing/2014/chart" uri="{C3380CC4-5D6E-409C-BE32-E72D297353CC}">
              <c16:uniqueId val="{00000011-A212-454C-A71E-3EAE88879BB1}"/>
            </c:ext>
          </c:extLst>
        </c:ser>
        <c:ser>
          <c:idx val="3"/>
          <c:order val="3"/>
          <c:tx>
            <c:strRef>
              <c:f>DataSheet!$F$1</c:f>
              <c:strCache>
                <c:ptCount val="1"/>
                <c:pt idx="0">
                  <c:v>5</c:v>
                </c:pt>
              </c:strCache>
            </c:strRef>
          </c:tx>
          <c:spPr>
            <a:solidFill>
              <a:srgbClr val="91B4B0"/>
            </a:solidFill>
            <a:ln>
              <a:solidFill>
                <a:srgbClr val="91B4B0"/>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DataSheet!$B$2:$B$9</c:f>
              <c:strCache>
                <c:ptCount val="8"/>
                <c:pt idx="0">
                  <c:v>Family &amp; love</c:v>
                </c:pt>
                <c:pt idx="1">
                  <c:v>Knowledge &amp; learning</c:v>
                </c:pt>
                <c:pt idx="2">
                  <c:v>Friends &amp; social connection</c:v>
                </c:pt>
                <c:pt idx="3">
                  <c:v>Emotional well-being</c:v>
                </c:pt>
                <c:pt idx="4">
                  <c:v>Making a difference</c:v>
                </c:pt>
                <c:pt idx="5">
                  <c:v>Fun, hobbies &amp; recreation</c:v>
                </c:pt>
                <c:pt idx="6">
                  <c:v>Health &amp; physical well-being</c:v>
                </c:pt>
                <c:pt idx="7">
                  <c:v>Career &amp; financial stability</c:v>
                </c:pt>
              </c:strCache>
            </c:strRef>
          </c:cat>
          <c:val>
            <c:numRef>
              <c:f>DataSheet!$F$2:$F$9</c:f>
              <c:numCache>
                <c:formatCode>General</c:formatCode>
                <c:ptCount val="8"/>
                <c:pt idx="0">
                  <c:v>15.384600000000001</c:v>
                </c:pt>
                <c:pt idx="1">
                  <c:v>40</c:v>
                </c:pt>
                <c:pt idx="2">
                  <c:v>17.5</c:v>
                </c:pt>
                <c:pt idx="3">
                  <c:v>27.5</c:v>
                </c:pt>
                <c:pt idx="4">
                  <c:v>25</c:v>
                </c:pt>
                <c:pt idx="5">
                  <c:v>25</c:v>
                </c:pt>
                <c:pt idx="6">
                  <c:v>30</c:v>
                </c:pt>
                <c:pt idx="7">
                  <c:v>22.5</c:v>
                </c:pt>
              </c:numCache>
            </c:numRef>
          </c:val>
          <c:extLst>
            <c:ext xmlns:c16="http://schemas.microsoft.com/office/drawing/2014/chart" uri="{C3380CC4-5D6E-409C-BE32-E72D297353CC}">
              <c16:uniqueId val="{00000012-A212-454C-A71E-3EAE88879BB1}"/>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0"/>
        <c:axPos val="l"/>
        <c:numFmt formatCode="General" sourceLinked="0"/>
        <c:majorTickMark val="cross"/>
        <c:minorTickMark val="cross"/>
        <c:tickLblPos val="low"/>
        <c:spPr>
          <a:noFill/>
          <a:ln w="9525">
            <a:solidFill>
              <a:srgbClr val="7F7F7F">
                <a:alpha val="20000"/>
              </a:srgbClr>
            </a:solidFill>
            <a:round/>
          </a:ln>
        </c:spPr>
        <c:txPr>
          <a:bodyPr/>
          <a:lstStyle/>
          <a:p>
            <a:pPr>
              <a:defRPr sz="1050" spc="50"/>
            </a:pPr>
            <a:endParaRPr lang="en-US"/>
          </a:p>
        </c:txPr>
        <c:crossAx val="46285952"/>
        <c:crosses val="autoZero"/>
        <c:auto val="1"/>
        <c:lblAlgn val="ctr"/>
        <c:lblOffset val="100"/>
        <c:noMultiLvlLbl val="0"/>
      </c:catAx>
      <c:valAx>
        <c:axId val="46285952"/>
        <c:scaling>
          <c:orientation val="minMax"/>
          <c:max val="100"/>
          <c:min val="-100"/>
        </c:scaling>
        <c:delete val="1"/>
        <c:axPos val="b"/>
        <c:title>
          <c:tx>
            <c:rich>
              <a:bodyPr/>
              <a:lstStyle/>
              <a:p>
                <a:pPr>
                  <a:defRPr sz="700" b="0" i="1" spc="50"/>
                </a:pPr>
                <a:r>
                  <a:rPr lang="en-US" noProof="1"/>
                  <a:t>Percent ( n = 40 )</a:t>
                </a:r>
              </a:p>
            </c:rich>
          </c:tx>
          <c:overlay val="0"/>
        </c:title>
        <c:numFmt formatCode="#,##0;#,##0" sourceLinked="0"/>
        <c:majorTickMark val="out"/>
        <c:minorTickMark val="none"/>
        <c:tickLblPos val="nextTo"/>
        <c:crossAx val="54877568"/>
        <c:crosses val="max"/>
        <c:crossBetween val="between"/>
      </c:valAx>
      <c:spPr>
        <a:noFill/>
      </c:spPr>
    </c:plotArea>
    <c:legend>
      <c:legendPos val="t"/>
      <c:overlay val="0"/>
      <c:spPr>
        <a:noFill/>
      </c:spPr>
      <c:txPr>
        <a:bodyPr/>
        <a:lstStyle/>
        <a:p>
          <a:pPr>
            <a:defRPr sz="1050" spc="50"/>
          </a:pPr>
          <a:endParaRPr lang="en-US"/>
        </a:p>
      </c:txPr>
    </c:legend>
    <c:plotVisOnly val="1"/>
    <c:dispBlanksAs val="zero"/>
    <c:showDLblsOverMax val="1"/>
  </c:chart>
  <c:spPr>
    <a:noFill/>
    <a:ln>
      <a:noFill/>
    </a:ln>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autoTitleDeleted val="1"/>
    <c:plotArea>
      <c:layout>
        <c:manualLayout>
          <c:xMode val="edge"/>
          <c:yMode val="edge"/>
          <c:y val="0"/>
          <c:w val="1"/>
          <c:h val="1"/>
        </c:manualLayout>
      </c:layout>
      <c:barChart>
        <c:barDir val="bar"/>
        <c:grouping val="percentStacked"/>
        <c:varyColors val="1"/>
        <c:ser>
          <c:idx val="0"/>
          <c:order val="0"/>
          <c:tx>
            <c:v>1</c:v>
          </c:tx>
          <c:spPr>
            <a:solidFill>
              <a:srgbClr val="8E44AD"/>
            </a:solidFill>
            <a:ln>
              <a:solidFill>
                <a:srgbClr val="8E44AD"/>
              </a:solidFill>
            </a:ln>
          </c:spPr>
          <c:invertIfNegative val="0"/>
          <c:dLbls>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Health &amp; physical well-being</c:v>
              </c:pt>
            </c:strLit>
          </c:cat>
          <c:val>
            <c:numLit>
              <c:formatCode>General</c:formatCode>
              <c:ptCount val="1"/>
              <c:pt idx="0">
                <c:v>7.5</c:v>
              </c:pt>
            </c:numLit>
          </c:val>
          <c:extLst>
            <c:ext xmlns:c16="http://schemas.microsoft.com/office/drawing/2014/chart" uri="{C3380CC4-5D6E-409C-BE32-E72D297353CC}">
              <c16:uniqueId val="{00000000-995B-4F93-9079-824D937A213D}"/>
            </c:ext>
          </c:extLst>
        </c:ser>
        <c:ser>
          <c:idx val="1"/>
          <c:order val="1"/>
          <c:tx>
            <c:v>2</c:v>
          </c:tx>
          <c:spPr>
            <a:solidFill>
              <a:srgbClr val="A776BC"/>
            </a:solidFill>
            <a:ln>
              <a:solidFill>
                <a:srgbClr val="A776BC"/>
              </a:solidFill>
            </a:ln>
          </c:spPr>
          <c:invertIfNegative val="0"/>
          <c:cat>
            <c:strLit>
              <c:ptCount val="1"/>
              <c:pt idx="0">
                <c:v>Health &amp; physical well-being</c:v>
              </c:pt>
            </c:strLit>
          </c:cat>
          <c:val>
            <c:numLit>
              <c:formatCode>General</c:formatCode>
              <c:ptCount val="1"/>
              <c:pt idx="0">
                <c:v>0</c:v>
              </c:pt>
            </c:numLit>
          </c:val>
          <c:extLst>
            <c:ext xmlns:c16="http://schemas.microsoft.com/office/drawing/2014/chart" uri="{C3380CC4-5D6E-409C-BE32-E72D297353CC}">
              <c16:uniqueId val="{00000002-995B-4F93-9079-824D937A213D}"/>
            </c:ext>
          </c:extLst>
        </c:ser>
        <c:ser>
          <c:idx val="2"/>
          <c:order val="2"/>
          <c:tx>
            <c:v>3</c:v>
          </c:tx>
          <c:spPr>
            <a:solidFill>
              <a:srgbClr val="C1A8CB"/>
            </a:solidFill>
            <a:ln>
              <a:solidFill>
                <a:srgbClr val="C1A8CB"/>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Health &amp; physical well-being</c:v>
              </c:pt>
            </c:strLit>
          </c:cat>
          <c:val>
            <c:numLit>
              <c:formatCode>General</c:formatCode>
              <c:ptCount val="1"/>
              <c:pt idx="0">
                <c:v>7.5</c:v>
              </c:pt>
            </c:numLit>
          </c:val>
          <c:extLst>
            <c:ext xmlns:c16="http://schemas.microsoft.com/office/drawing/2014/chart" uri="{C3380CC4-5D6E-409C-BE32-E72D297353CC}">
              <c16:uniqueId val="{00000003-995B-4F93-9079-824D937A213D}"/>
            </c:ext>
          </c:extLst>
        </c:ser>
        <c:ser>
          <c:idx val="3"/>
          <c:order val="3"/>
          <c:tx>
            <c:v>4</c:v>
          </c:tx>
          <c:spPr>
            <a:solidFill>
              <a:srgbClr val="DADADA"/>
            </a:solidFill>
            <a:ln>
              <a:solidFill>
                <a:srgbClr val="DADADA"/>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Health &amp; physical well-being</c:v>
              </c:pt>
            </c:strLit>
          </c:cat>
          <c:val>
            <c:numLit>
              <c:formatCode>General</c:formatCode>
              <c:ptCount val="1"/>
              <c:pt idx="0">
                <c:v>22.5</c:v>
              </c:pt>
            </c:numLit>
          </c:val>
          <c:extLst>
            <c:ext xmlns:c16="http://schemas.microsoft.com/office/drawing/2014/chart" uri="{C3380CC4-5D6E-409C-BE32-E72D297353CC}">
              <c16:uniqueId val="{00000004-995B-4F93-9079-824D937A213D}"/>
            </c:ext>
          </c:extLst>
        </c:ser>
        <c:ser>
          <c:idx val="4"/>
          <c:order val="4"/>
          <c:tx>
            <c:v>5</c:v>
          </c:tx>
          <c:spPr>
            <a:solidFill>
              <a:srgbClr val="91B4B0"/>
            </a:solidFill>
            <a:ln>
              <a:solidFill>
                <a:srgbClr val="91B4B0"/>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Health &amp; physical well-being</c:v>
              </c:pt>
            </c:strLit>
          </c:cat>
          <c:val>
            <c:numLit>
              <c:formatCode>General</c:formatCode>
              <c:ptCount val="1"/>
              <c:pt idx="0">
                <c:v>30</c:v>
              </c:pt>
            </c:numLit>
          </c:val>
          <c:extLst>
            <c:ext xmlns:c16="http://schemas.microsoft.com/office/drawing/2014/chart" uri="{C3380CC4-5D6E-409C-BE32-E72D297353CC}">
              <c16:uniqueId val="{00000005-995B-4F93-9079-824D937A213D}"/>
            </c:ext>
          </c:extLst>
        </c:ser>
        <c:ser>
          <c:idx val="5"/>
          <c:order val="5"/>
          <c:tx>
            <c:v>6</c:v>
          </c:tx>
          <c:spPr>
            <a:solidFill>
              <a:srgbClr val="498F86"/>
            </a:solidFill>
            <a:ln>
              <a:solidFill>
                <a:srgbClr val="498F86"/>
              </a:solidFill>
            </a:ln>
          </c:spPr>
          <c:invertIfNegative val="0"/>
          <c:dLbls>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Health &amp; physical well-being</c:v>
              </c:pt>
            </c:strLit>
          </c:cat>
          <c:val>
            <c:numLit>
              <c:formatCode>General</c:formatCode>
              <c:ptCount val="1"/>
              <c:pt idx="0">
                <c:v>22.5</c:v>
              </c:pt>
            </c:numLit>
          </c:val>
          <c:extLst>
            <c:ext xmlns:c16="http://schemas.microsoft.com/office/drawing/2014/chart" uri="{C3380CC4-5D6E-409C-BE32-E72D297353CC}">
              <c16:uniqueId val="{00000006-995B-4F93-9079-824D937A213D}"/>
            </c:ext>
          </c:extLst>
        </c:ser>
        <c:ser>
          <c:idx val="6"/>
          <c:order val="6"/>
          <c:tx>
            <c:v>7</c:v>
          </c:tx>
          <c:spPr>
            <a:solidFill>
              <a:srgbClr val="00695C"/>
            </a:solidFill>
            <a:ln>
              <a:solidFill>
                <a:srgbClr val="00695C"/>
              </a:solidFill>
            </a:ln>
          </c:spPr>
          <c:invertIfNegative val="0"/>
          <c:dLbls>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Health &amp; physical well-being</c:v>
              </c:pt>
            </c:strLit>
          </c:cat>
          <c:val>
            <c:numLit>
              <c:formatCode>General</c:formatCode>
              <c:ptCount val="1"/>
              <c:pt idx="0">
                <c:v>10</c:v>
              </c:pt>
            </c:numLit>
          </c:val>
          <c:extLst>
            <c:ext xmlns:c16="http://schemas.microsoft.com/office/drawing/2014/chart" uri="{C3380CC4-5D6E-409C-BE32-E72D297353CC}">
              <c16:uniqueId val="{00000007-995B-4F93-9079-824D937A213D}"/>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1"/>
        <c:axPos val="b"/>
        <c:numFmt formatCode="#,##0;#,##0" sourceLinked="0"/>
        <c:majorTickMark val="none"/>
        <c:minorTickMark val="none"/>
        <c:tickLblPos val="none"/>
        <c:crossAx val="54877568"/>
        <c:crosses val="max"/>
        <c:crossBetween val="between"/>
      </c:valAx>
      <c:spPr>
        <a:noFill/>
      </c:spPr>
    </c:plotArea>
    <c:plotVisOnly val="1"/>
    <c:dispBlanksAs val="zero"/>
    <c:showDLblsOverMax val="1"/>
  </c:chart>
  <c:spPr>
    <a:noFill/>
    <a:ln>
      <a:noFill/>
    </a:ln>
  </c:spPr>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autoTitleDeleted val="1"/>
    <c:plotArea>
      <c:layout>
        <c:manualLayout>
          <c:xMode val="edge"/>
          <c:yMode val="edge"/>
          <c:y val="0"/>
          <c:w val="1"/>
          <c:h val="1"/>
        </c:manualLayout>
      </c:layout>
      <c:barChart>
        <c:barDir val="bar"/>
        <c:grouping val="percentStacked"/>
        <c:varyColors val="1"/>
        <c:ser>
          <c:idx val="0"/>
          <c:order val="0"/>
          <c:tx>
            <c:v>1</c:v>
          </c:tx>
          <c:spPr>
            <a:solidFill>
              <a:srgbClr val="8E44AD"/>
            </a:solidFill>
            <a:ln>
              <a:solidFill>
                <a:srgbClr val="8E44AD"/>
              </a:solidFill>
            </a:ln>
          </c:spPr>
          <c:invertIfNegative val="0"/>
          <c:cat>
            <c:strLit>
              <c:ptCount val="1"/>
              <c:pt idx="0">
                <c:v>Friends &amp; social connection</c:v>
              </c:pt>
            </c:strLit>
          </c:cat>
          <c:val>
            <c:numLit>
              <c:formatCode>General</c:formatCode>
              <c:ptCount val="1"/>
              <c:pt idx="0">
                <c:v>2.5</c:v>
              </c:pt>
            </c:numLit>
          </c:val>
          <c:extLst>
            <c:ext xmlns:c16="http://schemas.microsoft.com/office/drawing/2014/chart" uri="{C3380CC4-5D6E-409C-BE32-E72D297353CC}">
              <c16:uniqueId val="{00000001-3F57-4962-AB18-C5F270003E08}"/>
            </c:ext>
          </c:extLst>
        </c:ser>
        <c:ser>
          <c:idx val="1"/>
          <c:order val="1"/>
          <c:tx>
            <c:v>2</c:v>
          </c:tx>
          <c:spPr>
            <a:solidFill>
              <a:srgbClr val="A776BC"/>
            </a:solidFill>
            <a:ln>
              <a:solidFill>
                <a:srgbClr val="A776BC"/>
              </a:solidFill>
            </a:ln>
          </c:spPr>
          <c:invertIfNegative val="0"/>
          <c:dLbls>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Friends &amp; social connection</c:v>
              </c:pt>
            </c:strLit>
          </c:cat>
          <c:val>
            <c:numLit>
              <c:formatCode>General</c:formatCode>
              <c:ptCount val="1"/>
              <c:pt idx="0">
                <c:v>5</c:v>
              </c:pt>
            </c:numLit>
          </c:val>
          <c:extLst>
            <c:ext xmlns:c16="http://schemas.microsoft.com/office/drawing/2014/chart" uri="{C3380CC4-5D6E-409C-BE32-E72D297353CC}">
              <c16:uniqueId val="{00000002-3F57-4962-AB18-C5F270003E08}"/>
            </c:ext>
          </c:extLst>
        </c:ser>
        <c:ser>
          <c:idx val="2"/>
          <c:order val="2"/>
          <c:tx>
            <c:v>3</c:v>
          </c:tx>
          <c:spPr>
            <a:solidFill>
              <a:srgbClr val="C1A8CB"/>
            </a:solidFill>
            <a:ln>
              <a:solidFill>
                <a:srgbClr val="C1A8CB"/>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Friends &amp; social connection</c:v>
              </c:pt>
            </c:strLit>
          </c:cat>
          <c:val>
            <c:numLit>
              <c:formatCode>General</c:formatCode>
              <c:ptCount val="1"/>
              <c:pt idx="0">
                <c:v>7.5</c:v>
              </c:pt>
            </c:numLit>
          </c:val>
          <c:extLst>
            <c:ext xmlns:c16="http://schemas.microsoft.com/office/drawing/2014/chart" uri="{C3380CC4-5D6E-409C-BE32-E72D297353CC}">
              <c16:uniqueId val="{00000003-3F57-4962-AB18-C5F270003E08}"/>
            </c:ext>
          </c:extLst>
        </c:ser>
        <c:ser>
          <c:idx val="3"/>
          <c:order val="3"/>
          <c:tx>
            <c:v>4</c:v>
          </c:tx>
          <c:spPr>
            <a:solidFill>
              <a:srgbClr val="DADADA"/>
            </a:solidFill>
            <a:ln>
              <a:solidFill>
                <a:srgbClr val="DADADA"/>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Friends &amp; social connection</c:v>
              </c:pt>
            </c:strLit>
          </c:cat>
          <c:val>
            <c:numLit>
              <c:formatCode>General</c:formatCode>
              <c:ptCount val="1"/>
              <c:pt idx="0">
                <c:v>10</c:v>
              </c:pt>
            </c:numLit>
          </c:val>
          <c:extLst>
            <c:ext xmlns:c16="http://schemas.microsoft.com/office/drawing/2014/chart" uri="{C3380CC4-5D6E-409C-BE32-E72D297353CC}">
              <c16:uniqueId val="{00000004-3F57-4962-AB18-C5F270003E08}"/>
            </c:ext>
          </c:extLst>
        </c:ser>
        <c:ser>
          <c:idx val="4"/>
          <c:order val="4"/>
          <c:tx>
            <c:v>5</c:v>
          </c:tx>
          <c:spPr>
            <a:solidFill>
              <a:srgbClr val="91B4B0"/>
            </a:solidFill>
            <a:ln>
              <a:solidFill>
                <a:srgbClr val="91B4B0"/>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Friends &amp; social connection</c:v>
              </c:pt>
            </c:strLit>
          </c:cat>
          <c:val>
            <c:numLit>
              <c:formatCode>General</c:formatCode>
              <c:ptCount val="1"/>
              <c:pt idx="0">
                <c:v>17.5</c:v>
              </c:pt>
            </c:numLit>
          </c:val>
          <c:extLst>
            <c:ext xmlns:c16="http://schemas.microsoft.com/office/drawing/2014/chart" uri="{C3380CC4-5D6E-409C-BE32-E72D297353CC}">
              <c16:uniqueId val="{00000005-3F57-4962-AB18-C5F270003E08}"/>
            </c:ext>
          </c:extLst>
        </c:ser>
        <c:ser>
          <c:idx val="5"/>
          <c:order val="5"/>
          <c:tx>
            <c:v>6</c:v>
          </c:tx>
          <c:spPr>
            <a:solidFill>
              <a:srgbClr val="498F86"/>
            </a:solidFill>
            <a:ln>
              <a:solidFill>
                <a:srgbClr val="498F86"/>
              </a:solidFill>
            </a:ln>
          </c:spPr>
          <c:invertIfNegative val="0"/>
          <c:dLbls>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Friends &amp; social connection</c:v>
              </c:pt>
            </c:strLit>
          </c:cat>
          <c:val>
            <c:numLit>
              <c:formatCode>General</c:formatCode>
              <c:ptCount val="1"/>
              <c:pt idx="0">
                <c:v>37.5</c:v>
              </c:pt>
            </c:numLit>
          </c:val>
          <c:extLst>
            <c:ext xmlns:c16="http://schemas.microsoft.com/office/drawing/2014/chart" uri="{C3380CC4-5D6E-409C-BE32-E72D297353CC}">
              <c16:uniqueId val="{00000006-3F57-4962-AB18-C5F270003E08}"/>
            </c:ext>
          </c:extLst>
        </c:ser>
        <c:ser>
          <c:idx val="6"/>
          <c:order val="6"/>
          <c:tx>
            <c:v>7</c:v>
          </c:tx>
          <c:spPr>
            <a:solidFill>
              <a:srgbClr val="00695C"/>
            </a:solidFill>
            <a:ln>
              <a:solidFill>
                <a:srgbClr val="00695C"/>
              </a:solidFill>
            </a:ln>
          </c:spPr>
          <c:invertIfNegative val="0"/>
          <c:dLbls>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Friends &amp; social connection</c:v>
              </c:pt>
            </c:strLit>
          </c:cat>
          <c:val>
            <c:numLit>
              <c:formatCode>General</c:formatCode>
              <c:ptCount val="1"/>
              <c:pt idx="0">
                <c:v>20</c:v>
              </c:pt>
            </c:numLit>
          </c:val>
          <c:extLst>
            <c:ext xmlns:c16="http://schemas.microsoft.com/office/drawing/2014/chart" uri="{C3380CC4-5D6E-409C-BE32-E72D297353CC}">
              <c16:uniqueId val="{00000007-3F57-4962-AB18-C5F270003E08}"/>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1"/>
        <c:axPos val="b"/>
        <c:numFmt formatCode="#,##0;#,##0" sourceLinked="0"/>
        <c:majorTickMark val="none"/>
        <c:minorTickMark val="none"/>
        <c:tickLblPos val="none"/>
        <c:crossAx val="54877568"/>
        <c:crosses val="max"/>
        <c:crossBetween val="between"/>
      </c:valAx>
      <c:spPr>
        <a:noFill/>
      </c:spPr>
    </c:plotArea>
    <c:plotVisOnly val="1"/>
    <c:dispBlanksAs val="zero"/>
    <c:showDLblsOverMax val="1"/>
  </c:chart>
  <c:spPr>
    <a:noFill/>
    <a:ln>
      <a:noFill/>
    </a:ln>
  </c:spPr>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1"/>
  <c:style val="2"/>
  <c:chart>
    <c:autoTitleDeleted val="1"/>
    <c:plotArea>
      <c:layout>
        <c:manualLayout>
          <c:xMode val="edge"/>
          <c:yMode val="edge"/>
          <c:y val="0"/>
          <c:w val="1"/>
          <c:h val="1"/>
        </c:manualLayout>
      </c:layout>
      <c:barChart>
        <c:barDir val="bar"/>
        <c:grouping val="percentStacked"/>
        <c:varyColors val="1"/>
        <c:ser>
          <c:idx val="0"/>
          <c:order val="0"/>
          <c:tx>
            <c:v>1</c:v>
          </c:tx>
          <c:spPr>
            <a:solidFill>
              <a:srgbClr val="8E44AD"/>
            </a:solidFill>
            <a:ln>
              <a:solidFill>
                <a:srgbClr val="8E44AD"/>
              </a:solidFill>
            </a:ln>
          </c:spPr>
          <c:invertIfNegative val="0"/>
          <c:cat>
            <c:strLit>
              <c:ptCount val="1"/>
              <c:pt idx="0">
                <c:v>Family &amp; love</c:v>
              </c:pt>
            </c:strLit>
          </c:cat>
          <c:val>
            <c:numLit>
              <c:formatCode>General</c:formatCode>
              <c:ptCount val="1"/>
              <c:pt idx="0">
                <c:v>2.5640999999999998</c:v>
              </c:pt>
            </c:numLit>
          </c:val>
          <c:extLst>
            <c:ext xmlns:c16="http://schemas.microsoft.com/office/drawing/2014/chart" uri="{C3380CC4-5D6E-409C-BE32-E72D297353CC}">
              <c16:uniqueId val="{00000001-8CF5-480E-ADDB-928D5267041E}"/>
            </c:ext>
          </c:extLst>
        </c:ser>
        <c:ser>
          <c:idx val="1"/>
          <c:order val="1"/>
          <c:tx>
            <c:v>2</c:v>
          </c:tx>
          <c:spPr>
            <a:solidFill>
              <a:srgbClr val="A776BC"/>
            </a:solidFill>
            <a:ln>
              <a:solidFill>
                <a:srgbClr val="A776BC"/>
              </a:solidFill>
            </a:ln>
          </c:spPr>
          <c:invertIfNegative val="0"/>
          <c:cat>
            <c:strLit>
              <c:ptCount val="1"/>
              <c:pt idx="0">
                <c:v>Family &amp; love</c:v>
              </c:pt>
            </c:strLit>
          </c:cat>
          <c:val>
            <c:numLit>
              <c:formatCode>General</c:formatCode>
              <c:ptCount val="1"/>
              <c:pt idx="0">
                <c:v>2.5640999999999998</c:v>
              </c:pt>
            </c:numLit>
          </c:val>
          <c:extLst>
            <c:ext xmlns:c16="http://schemas.microsoft.com/office/drawing/2014/chart" uri="{C3380CC4-5D6E-409C-BE32-E72D297353CC}">
              <c16:uniqueId val="{00000003-8CF5-480E-ADDB-928D5267041E}"/>
            </c:ext>
          </c:extLst>
        </c:ser>
        <c:ser>
          <c:idx val="2"/>
          <c:order val="2"/>
          <c:tx>
            <c:v>3</c:v>
          </c:tx>
          <c:spPr>
            <a:solidFill>
              <a:srgbClr val="C1A8CB"/>
            </a:solidFill>
            <a:ln>
              <a:solidFill>
                <a:srgbClr val="C1A8CB"/>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Family &amp; love</c:v>
              </c:pt>
            </c:strLit>
          </c:cat>
          <c:val>
            <c:numLit>
              <c:formatCode>General</c:formatCode>
              <c:ptCount val="1"/>
              <c:pt idx="0">
                <c:v>7.6923000000000004</c:v>
              </c:pt>
            </c:numLit>
          </c:val>
          <c:extLst>
            <c:ext xmlns:c16="http://schemas.microsoft.com/office/drawing/2014/chart" uri="{C3380CC4-5D6E-409C-BE32-E72D297353CC}">
              <c16:uniqueId val="{00000004-8CF5-480E-ADDB-928D5267041E}"/>
            </c:ext>
          </c:extLst>
        </c:ser>
        <c:ser>
          <c:idx val="3"/>
          <c:order val="3"/>
          <c:tx>
            <c:v>4</c:v>
          </c:tx>
          <c:spPr>
            <a:solidFill>
              <a:srgbClr val="DADADA"/>
            </a:solidFill>
            <a:ln>
              <a:solidFill>
                <a:srgbClr val="DADADA"/>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Family &amp; love</c:v>
              </c:pt>
            </c:strLit>
          </c:cat>
          <c:val>
            <c:numLit>
              <c:formatCode>General</c:formatCode>
              <c:ptCount val="1"/>
              <c:pt idx="0">
                <c:v>5.1281999999999996</c:v>
              </c:pt>
            </c:numLit>
          </c:val>
          <c:extLst>
            <c:ext xmlns:c16="http://schemas.microsoft.com/office/drawing/2014/chart" uri="{C3380CC4-5D6E-409C-BE32-E72D297353CC}">
              <c16:uniqueId val="{00000005-8CF5-480E-ADDB-928D5267041E}"/>
            </c:ext>
          </c:extLst>
        </c:ser>
        <c:ser>
          <c:idx val="4"/>
          <c:order val="4"/>
          <c:tx>
            <c:v>5</c:v>
          </c:tx>
          <c:spPr>
            <a:solidFill>
              <a:srgbClr val="91B4B0"/>
            </a:solidFill>
            <a:ln>
              <a:solidFill>
                <a:srgbClr val="91B4B0"/>
              </a:solidFill>
            </a:ln>
          </c:spPr>
          <c:invertIfNegative val="0"/>
          <c:dLbls>
            <c:numFmt formatCode="#,##0;#,##0" sourceLinked="0"/>
            <c:spPr>
              <a:noFill/>
              <a:ln>
                <a:noFill/>
              </a:ln>
              <a:effectLst/>
            </c:spPr>
            <c:txPr>
              <a:bodyPr tIns="0" bIns="0"/>
              <a:lstStyle/>
              <a:p>
                <a:pPr>
                  <a:defRPr sz="700" spc="50">
                    <a:solidFill>
                      <a:srgbClr val="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Family &amp; love</c:v>
              </c:pt>
            </c:strLit>
          </c:cat>
          <c:val>
            <c:numLit>
              <c:formatCode>General</c:formatCode>
              <c:ptCount val="1"/>
              <c:pt idx="0">
                <c:v>15.384600000000001</c:v>
              </c:pt>
            </c:numLit>
          </c:val>
          <c:extLst>
            <c:ext xmlns:c16="http://schemas.microsoft.com/office/drawing/2014/chart" uri="{C3380CC4-5D6E-409C-BE32-E72D297353CC}">
              <c16:uniqueId val="{00000006-8CF5-480E-ADDB-928D5267041E}"/>
            </c:ext>
          </c:extLst>
        </c:ser>
        <c:ser>
          <c:idx val="5"/>
          <c:order val="5"/>
          <c:tx>
            <c:v>6</c:v>
          </c:tx>
          <c:spPr>
            <a:solidFill>
              <a:srgbClr val="498F86"/>
            </a:solidFill>
            <a:ln>
              <a:solidFill>
                <a:srgbClr val="498F86"/>
              </a:solidFill>
            </a:ln>
          </c:spPr>
          <c:invertIfNegative val="0"/>
          <c:dLbls>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Family &amp; love</c:v>
              </c:pt>
            </c:strLit>
          </c:cat>
          <c:val>
            <c:numLit>
              <c:formatCode>General</c:formatCode>
              <c:ptCount val="1"/>
              <c:pt idx="0">
                <c:v>23.076899999999998</c:v>
              </c:pt>
            </c:numLit>
          </c:val>
          <c:extLst>
            <c:ext xmlns:c16="http://schemas.microsoft.com/office/drawing/2014/chart" uri="{C3380CC4-5D6E-409C-BE32-E72D297353CC}">
              <c16:uniqueId val="{00000007-8CF5-480E-ADDB-928D5267041E}"/>
            </c:ext>
          </c:extLst>
        </c:ser>
        <c:ser>
          <c:idx val="6"/>
          <c:order val="6"/>
          <c:tx>
            <c:v>7</c:v>
          </c:tx>
          <c:spPr>
            <a:solidFill>
              <a:srgbClr val="00695C"/>
            </a:solidFill>
            <a:ln>
              <a:solidFill>
                <a:srgbClr val="00695C"/>
              </a:solidFill>
            </a:ln>
          </c:spPr>
          <c:invertIfNegative val="0"/>
          <c:dLbls>
            <c:numFmt formatCode="#,##0;#,##0" sourceLinked="0"/>
            <c:spPr>
              <a:noFill/>
              <a:ln>
                <a:noFill/>
              </a:ln>
              <a:effectLst/>
            </c:spPr>
            <c:txPr>
              <a:bodyPr tIns="0" bIns="0"/>
              <a:lstStyle/>
              <a:p>
                <a:pPr>
                  <a:defRPr sz="700" spc="50">
                    <a:solidFill>
                      <a:srgbClr val="FFFFFF"/>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Lit>
              <c:ptCount val="1"/>
              <c:pt idx="0">
                <c:v>Family &amp; love</c:v>
              </c:pt>
            </c:strLit>
          </c:cat>
          <c:val>
            <c:numLit>
              <c:formatCode>General</c:formatCode>
              <c:ptCount val="1"/>
              <c:pt idx="0">
                <c:v>43.589700000000001</c:v>
              </c:pt>
            </c:numLit>
          </c:val>
          <c:extLst>
            <c:ext xmlns:c16="http://schemas.microsoft.com/office/drawing/2014/chart" uri="{C3380CC4-5D6E-409C-BE32-E72D297353CC}">
              <c16:uniqueId val="{00000008-8CF5-480E-ADDB-928D5267041E}"/>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1"/>
        <c:axPos val="b"/>
        <c:numFmt formatCode="#,##0;#,##0" sourceLinked="0"/>
        <c:majorTickMark val="none"/>
        <c:minorTickMark val="none"/>
        <c:tickLblPos val="none"/>
        <c:crossAx val="54877568"/>
        <c:crosses val="max"/>
        <c:crossBetween val="between"/>
      </c:valAx>
      <c:spPr>
        <a:noFill/>
      </c:spPr>
    </c:plotArea>
    <c:plotVisOnly val="1"/>
    <c:dispBlanksAs val="zero"/>
    <c:showDLblsOverMax val="1"/>
  </c:chart>
  <c:spPr>
    <a:noFill/>
    <a:ln>
      <a:noFill/>
    </a:ln>
  </c:spPr>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D871EA-CCE6-A24F-9D58-55AB127E1982}" type="datetimeFigureOut">
              <a:rPr lang="en-SE"/>
              <a:t>10/20/2025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844DD2-8768-B643-9A2C-799B9174A7EF}" type="slidenum">
              <a:rPr/>
              <a:t>‹#›</a:t>
            </a:fld>
            <a:endParaRPr lang="en-US"/>
          </a:p>
        </p:txBody>
      </p:sp>
    </p:spTree>
    <p:extLst>
      <p:ext uri="{BB962C8B-B14F-4D97-AF65-F5344CB8AC3E}">
        <p14:creationId xmlns:p14="http://schemas.microsoft.com/office/powerpoint/2010/main" val="149348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E"/>
          </a:p>
        </p:txBody>
      </p:sp>
      <p:sp>
        <p:nvSpPr>
          <p:cNvPr id="4" name="Slide Number Placeholder 3"/>
          <p:cNvSpPr>
            <a:spLocks noGrp="1"/>
          </p:cNvSpPr>
          <p:nvPr>
            <p:ph type="sldNum" sz="quarter" idx="5"/>
          </p:nvPr>
        </p:nvSpPr>
        <p:spPr/>
        <p:txBody>
          <a:bodyPr/>
          <a:lstStyle/>
          <a:p>
            <a:fld id="{44844DD2-8768-B643-9A2C-799B9174A7EF}" type="slidenum">
              <a:rPr lang="en-SE" smtClean="0"/>
              <a:t>8</a:t>
            </a:fld>
            <a:endParaRPr lang="en-SE"/>
          </a:p>
        </p:txBody>
      </p:sp>
    </p:spTree>
    <p:extLst>
      <p:ext uri="{BB962C8B-B14F-4D97-AF65-F5344CB8AC3E}">
        <p14:creationId xmlns:p14="http://schemas.microsoft.com/office/powerpoint/2010/main" val="2606729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E"/>
          </a:p>
        </p:txBody>
      </p:sp>
      <p:sp>
        <p:nvSpPr>
          <p:cNvPr id="4" name="Slide Number Placeholder 3"/>
          <p:cNvSpPr>
            <a:spLocks noGrp="1"/>
          </p:cNvSpPr>
          <p:nvPr>
            <p:ph type="sldNum" sz="quarter" idx="5"/>
          </p:nvPr>
        </p:nvSpPr>
        <p:spPr/>
        <p:txBody>
          <a:bodyPr/>
          <a:lstStyle/>
          <a:p>
            <a:fld id="{44844DD2-8768-B643-9A2C-799B9174A7EF}" type="slidenum">
              <a:rPr lang="en-SE" smtClean="0"/>
              <a:t>9</a:t>
            </a:fld>
            <a:endParaRPr lang="en-SE"/>
          </a:p>
        </p:txBody>
      </p:sp>
    </p:spTree>
    <p:extLst>
      <p:ext uri="{BB962C8B-B14F-4D97-AF65-F5344CB8AC3E}">
        <p14:creationId xmlns:p14="http://schemas.microsoft.com/office/powerpoint/2010/main" val="2606729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E"/>
          </a:p>
        </p:txBody>
      </p:sp>
      <p:sp>
        <p:nvSpPr>
          <p:cNvPr id="4" name="Slide Number Placeholder 3"/>
          <p:cNvSpPr>
            <a:spLocks noGrp="1"/>
          </p:cNvSpPr>
          <p:nvPr>
            <p:ph type="sldNum" sz="quarter" idx="5"/>
          </p:nvPr>
        </p:nvSpPr>
        <p:spPr/>
        <p:txBody>
          <a:bodyPr/>
          <a:lstStyle/>
          <a:p>
            <a:fld id="{44844DD2-8768-B643-9A2C-799B9174A7EF}" type="slidenum">
              <a:rPr lang="en-SE" smtClean="0"/>
              <a:t>11</a:t>
            </a:fld>
            <a:endParaRPr lang="en-SE"/>
          </a:p>
        </p:txBody>
      </p:sp>
    </p:spTree>
    <p:extLst>
      <p:ext uri="{BB962C8B-B14F-4D97-AF65-F5344CB8AC3E}">
        <p14:creationId xmlns:p14="http://schemas.microsoft.com/office/powerpoint/2010/main" val="26067294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Empty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 innehåll gradient mörk">
    <p:spTree>
      <p:nvGrpSpPr>
        <p:cNvPr id="1" name=""/>
        <p:cNvGrpSpPr/>
        <p:nvPr/>
      </p:nvGrpSpPr>
      <p:grpSpPr>
        <a:xfrm>
          <a:off x="0" y="0"/>
          <a:ext cx="0" cy="0"/>
          <a:chOff x="0" y="0"/>
          <a:chExt cx="0" cy="0"/>
        </a:xfrm>
      </p:grpSpPr>
      <p:sp>
        <p:nvSpPr>
          <p:cNvPr id="8" name="Title2Center">
            <a:extLst>
              <a:ext uri="{FF2B5EF4-FFF2-40B4-BE49-F238E27FC236}">
                <a16:creationId xmlns:a16="http://schemas.microsoft.com/office/drawing/2014/main" id="{78C19388-12C3-63CC-F181-1E5527C08ED7}"/>
              </a:ext>
            </a:extLst>
          </p:cNvPr>
          <p:cNvSpPr txBox="1">
            <a:spLocks noGrp="1"/>
          </p:cNvSpPr>
          <p:nvPr>
            <p:ph type="body" sz="quarter" idx="21" hasCustomPrompt="1"/>
          </p:nvPr>
        </p:nvSpPr>
        <p:spPr>
          <a:xfrm>
            <a:off x="7672448" y="5381413"/>
            <a:ext cx="3963497" cy="691584"/>
          </a:xfrm>
          <a:prstGeom prst="rect">
            <a:avLst/>
          </a:prstGeom>
        </p:spPr>
        <p:txBody>
          <a:bodyPr>
            <a:noAutofit/>
          </a:bodyPr>
          <a:lstStyle>
            <a:lvl1pPr marL="0" indent="0" algn="ctr">
              <a:lnSpc>
                <a:spcPct val="100000"/>
              </a:lnSpc>
              <a:spcBef>
                <a:spcPts val="0"/>
              </a:spcBef>
              <a:defRPr sz="1401">
                <a:solidFill>
                  <a:schemeClr val="tx1"/>
                </a:solidFill>
                <a:latin typeface="+mj-lt"/>
                <a:ea typeface="Catamaran Bold"/>
                <a:cs typeface="Catamaran Bold"/>
                <a:sym typeface="Catamaran Bold"/>
              </a:defRPr>
            </a:lvl1pPr>
          </a:lstStyle>
          <a:p>
            <a:pPr lvl="0"/>
            <a:r>
              <a:rPr lang="sv-SE" dirty="0"/>
              <a:t>Klicka här för att ändra format på </a:t>
            </a:r>
            <a:r>
              <a:rPr lang="sv-SE" dirty="0" err="1"/>
              <a:t>bakgrundstextenxq</a:t>
            </a:r>
            <a:endParaRPr lang="sv-SE" dirty="0"/>
          </a:p>
        </p:txBody>
      </p:sp>
      <p:sp>
        <p:nvSpPr>
          <p:cNvPr id="132" name="Title1Center"/>
          <p:cNvSpPr txBox="1">
            <a:spLocks noGrp="1"/>
          </p:cNvSpPr>
          <p:nvPr>
            <p:ph type="body" sz="quarter" idx="22" hasCustomPrompt="1"/>
          </p:nvPr>
        </p:nvSpPr>
        <p:spPr>
          <a:xfrm>
            <a:off x="7672447" y="1668780"/>
            <a:ext cx="3963498" cy="3520439"/>
          </a:xfrm>
          <a:prstGeom prst="rect">
            <a:avLst/>
          </a:prstGeom>
        </p:spPr>
        <p:txBody>
          <a:bodyPr lIns="84666" tIns="84666" rIns="84666" bIns="84666" anchor="ctr">
            <a:noAutofit/>
          </a:bodyPr>
          <a:lstStyle>
            <a:lvl1pPr marL="0" indent="0">
              <a:lnSpc>
                <a:spcPct val="80000"/>
              </a:lnSpc>
              <a:spcBef>
                <a:spcPts val="0"/>
              </a:spcBef>
              <a:defRPr sz="3550" b="1">
                <a:solidFill>
                  <a:schemeClr val="tx1"/>
                </a:solidFill>
                <a:latin typeface="+mj-lt"/>
                <a:ea typeface="Catamaran Bold"/>
                <a:cs typeface="Catamaran Bold"/>
                <a:sym typeface="Catamaran Bold"/>
              </a:defRPr>
            </a:lvl1pPr>
          </a:lstStyle>
          <a:p>
            <a:r>
              <a:rPr lang="sv-SE" dirty="0"/>
              <a:t>Rubrik</a:t>
            </a:r>
            <a:endParaRPr dirty="0"/>
          </a:p>
        </p:txBody>
      </p:sp>
    </p:spTree>
    <p:extLst>
      <p:ext uri="{BB962C8B-B14F-4D97-AF65-F5344CB8AC3E}">
        <p14:creationId xmlns:p14="http://schemas.microsoft.com/office/powerpoint/2010/main" val="2116238342"/>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Gradient - Rubrik innehåll mörk">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2C77C7BF-B28F-4125-B324-F5D4F57779FE}"/>
              </a:ext>
            </a:extLst>
          </p:cNvPr>
          <p:cNvSpPr>
            <a:spLocks noGrp="1"/>
          </p:cNvSpPr>
          <p:nvPr>
            <p:ph sz="quarter" idx="10"/>
          </p:nvPr>
        </p:nvSpPr>
        <p:spPr>
          <a:xfrm>
            <a:off x="5554133" y="1168400"/>
            <a:ext cx="5776089" cy="45212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1Center">
            <a:extLst>
              <a:ext uri="{FF2B5EF4-FFF2-40B4-BE49-F238E27FC236}">
                <a16:creationId xmlns:a16="http://schemas.microsoft.com/office/drawing/2014/main" id="{A5C5F3CD-B41F-14F3-45D9-DCB18C497986}"/>
              </a:ext>
            </a:extLst>
          </p:cNvPr>
          <p:cNvSpPr txBox="1">
            <a:spLocks noGrp="1"/>
          </p:cNvSpPr>
          <p:nvPr>
            <p:ph type="body" sz="quarter" idx="22" hasCustomPrompt="1"/>
          </p:nvPr>
        </p:nvSpPr>
        <p:spPr>
          <a:xfrm>
            <a:off x="186575" y="1876142"/>
            <a:ext cx="4249652" cy="3105716"/>
          </a:xfrm>
          <a:prstGeom prst="rect">
            <a:avLst/>
          </a:prstGeom>
        </p:spPr>
        <p:txBody>
          <a:bodyPr lIns="84666" tIns="84666" rIns="84666" bIns="84666">
            <a:noAutofit/>
          </a:bodyPr>
          <a:lstStyle>
            <a:lvl1pPr marL="0" indent="0" algn="ctr">
              <a:lnSpc>
                <a:spcPct val="100000"/>
              </a:lnSpc>
              <a:spcBef>
                <a:spcPts val="0"/>
              </a:spcBef>
              <a:defRPr sz="4451" b="1">
                <a:solidFill>
                  <a:schemeClr val="tx1"/>
                </a:solidFill>
                <a:latin typeface="+mj-lt"/>
                <a:ea typeface="Catamaran Bold"/>
                <a:cs typeface="Catamaran Bold"/>
                <a:sym typeface="Catamaran Bold"/>
              </a:defRPr>
            </a:lvl1pPr>
          </a:lstStyle>
          <a:p>
            <a:r>
              <a:rPr lang="sv-SE" dirty="0"/>
              <a:t>Rubrik</a:t>
            </a:r>
            <a:endParaRPr dirty="0"/>
          </a:p>
        </p:txBody>
      </p:sp>
    </p:spTree>
    <p:extLst>
      <p:ext uri="{BB962C8B-B14F-4D97-AF65-F5344CB8AC3E}">
        <p14:creationId xmlns:p14="http://schemas.microsoft.com/office/powerpoint/2010/main" val="666377024"/>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ktion mörk">
    <p:spTree>
      <p:nvGrpSpPr>
        <p:cNvPr id="1" name=""/>
        <p:cNvGrpSpPr/>
        <p:nvPr/>
      </p:nvGrpSpPr>
      <p:grpSpPr>
        <a:xfrm>
          <a:off x="0" y="0"/>
          <a:ext cx="0" cy="0"/>
          <a:chOff x="0" y="0"/>
          <a:chExt cx="0" cy="0"/>
        </a:xfrm>
      </p:grpSpPr>
      <p:sp>
        <p:nvSpPr>
          <p:cNvPr id="6" name="Title1Center">
            <a:extLst>
              <a:ext uri="{FF2B5EF4-FFF2-40B4-BE49-F238E27FC236}">
                <a16:creationId xmlns:a16="http://schemas.microsoft.com/office/drawing/2014/main" id="{4BEA7562-F21D-4B1B-88F7-69A995D7A456}"/>
              </a:ext>
            </a:extLst>
          </p:cNvPr>
          <p:cNvSpPr>
            <a:spLocks noGrp="1"/>
          </p:cNvSpPr>
          <p:nvPr>
            <p:ph type="title" hasCustomPrompt="1"/>
          </p:nvPr>
        </p:nvSpPr>
        <p:spPr>
          <a:xfrm>
            <a:off x="1006604" y="2386593"/>
            <a:ext cx="10160001" cy="2084814"/>
          </a:xfrm>
          <a:prstGeom prst="rect">
            <a:avLst/>
          </a:prstGeom>
        </p:spPr>
        <p:txBody>
          <a:bodyPr anchor="ctr">
            <a:normAutofit/>
          </a:bodyPr>
          <a:lstStyle>
            <a:lvl1pPr algn="ctr">
              <a:defRPr sz="6000">
                <a:solidFill>
                  <a:schemeClr val="tx1"/>
                </a:solidFill>
                <a:latin typeface="+mj-lt"/>
              </a:defRPr>
            </a:lvl1pPr>
          </a:lstStyle>
          <a:p>
            <a:r>
              <a:rPr lang="sv-SE" dirty="0"/>
              <a:t>Rubrik</a:t>
            </a:r>
          </a:p>
        </p:txBody>
      </p:sp>
    </p:spTree>
    <p:extLst>
      <p:ext uri="{BB962C8B-B14F-4D97-AF65-F5344CB8AC3E}">
        <p14:creationId xmlns:p14="http://schemas.microsoft.com/office/powerpoint/2010/main" val="1082986630"/>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vslut mörk">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4298309"/>
      </p:ext>
    </p:extLst>
  </p:cSld>
  <p:clrMapOvr>
    <a:overrideClrMapping bg1="dk1" tx1="lt1" bg2="dk2" tx2="lt2" accent1="accent1" accent2="accent2" accent3="accent3" accent4="accent4" accent5="accent5" accent6="accent6" hlink="hlink" folHlink="folHlink"/>
  </p:clrMapOvr>
  <p:transition spd="med"/>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Avslut mörk">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97307008"/>
      </p:ext>
    </p:extLst>
  </p:cSld>
  <p:clrMapOvr>
    <a:overrideClrMapping bg1="lt1" tx1="dk1" bg2="lt2" tx2="dk2" accent1="accent1" accent2="accent2" accent3="accent3" accent4="accent4" accent5="accent5" accent6="accent6" hlink="hlink" folHlink="folHlink"/>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Empty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8320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nehåll mörk">
    <p:spTree>
      <p:nvGrpSpPr>
        <p:cNvPr id="1" name=""/>
        <p:cNvGrpSpPr/>
        <p:nvPr/>
      </p:nvGrpSpPr>
      <p:grpSpPr>
        <a:xfrm>
          <a:off x="0" y="0"/>
          <a:ext cx="0" cy="0"/>
          <a:chOff x="0" y="0"/>
          <a:chExt cx="0" cy="0"/>
        </a:xfrm>
      </p:grpSpPr>
      <p:sp>
        <p:nvSpPr>
          <p:cNvPr id="3" name="BodyContent">
            <a:extLst>
              <a:ext uri="{FF2B5EF4-FFF2-40B4-BE49-F238E27FC236}">
                <a16:creationId xmlns:a16="http://schemas.microsoft.com/office/drawing/2014/main" id="{0534C6B2-ACA8-B346-9A13-C66B1956842A}"/>
              </a:ext>
            </a:extLst>
          </p:cNvPr>
          <p:cNvSpPr>
            <a:spLocks noGrp="1"/>
          </p:cNvSpPr>
          <p:nvPr>
            <p:ph sz="quarter" idx="22" hasCustomPrompt="1"/>
          </p:nvPr>
        </p:nvSpPr>
        <p:spPr>
          <a:xfrm>
            <a:off x="2057401" y="1130587"/>
            <a:ext cx="8077200" cy="4068698"/>
          </a:xfrm>
        </p:spPr>
        <p:txBody>
          <a:bodyPr anchor="ctr"/>
          <a:lstStyle>
            <a:lvl1pPr algn="ctr">
              <a:defRPr>
                <a:solidFill>
                  <a:schemeClr val="tx1"/>
                </a:solidFill>
              </a:defRPr>
            </a:lvl1pPr>
            <a:lvl2pPr algn="ctr">
              <a:defRPr>
                <a:solidFill>
                  <a:schemeClr val="tx1"/>
                </a:solidFill>
              </a:defRPr>
            </a:lvl2pPr>
            <a:lvl3pPr algn="ctr">
              <a:defRPr>
                <a:solidFill>
                  <a:schemeClr val="tx1"/>
                </a:solidFill>
              </a:defRPr>
            </a:lvl3pPr>
            <a:lvl4pPr algn="ctr">
              <a:defRPr>
                <a:solidFill>
                  <a:schemeClr val="tx1"/>
                </a:solidFill>
              </a:defRPr>
            </a:lvl4pPr>
            <a:lvl5pPr algn="ctr">
              <a:defRPr>
                <a:solidFill>
                  <a:schemeClr val="tx1"/>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95" name="Title2Center"/>
          <p:cNvSpPr txBox="1">
            <a:spLocks noGrp="1"/>
          </p:cNvSpPr>
          <p:nvPr>
            <p:ph type="body" sz="quarter" idx="21" hasCustomPrompt="1"/>
          </p:nvPr>
        </p:nvSpPr>
        <p:spPr>
          <a:xfrm>
            <a:off x="2442647" y="5291631"/>
            <a:ext cx="7306709" cy="833120"/>
          </a:xfrm>
          <a:prstGeom prst="rect">
            <a:avLst/>
          </a:prstGeom>
        </p:spPr>
        <p:txBody>
          <a:bodyPr anchor="ctr">
            <a:normAutofit/>
          </a:bodyPr>
          <a:lstStyle>
            <a:lvl1pPr marL="0" indent="0" algn="ctr">
              <a:lnSpc>
                <a:spcPct val="100000"/>
              </a:lnSpc>
              <a:spcBef>
                <a:spcPts val="0"/>
              </a:spcBef>
              <a:defRPr sz="1200">
                <a:solidFill>
                  <a:schemeClr val="tx1"/>
                </a:solidFill>
                <a:latin typeface="+mj-lt"/>
                <a:ea typeface="Catamaran Bold"/>
                <a:cs typeface="Catamaran Bold"/>
                <a:sym typeface="Catamaran Bold"/>
              </a:defRPr>
            </a:lvl1pPr>
          </a:lstStyle>
          <a:p>
            <a:r>
              <a:rPr dirty="0"/>
              <a:t>Spend more of your time </a:t>
            </a:r>
            <a:r>
              <a:rPr dirty="0" err="1"/>
              <a:t>analy</a:t>
            </a:r>
            <a:r>
              <a:rPr lang="sv-SE" dirty="0"/>
              <a:t>z</a:t>
            </a:r>
            <a:r>
              <a:rPr dirty="0" err="1"/>
              <a:t>ing</a:t>
            </a:r>
            <a:r>
              <a:rPr dirty="0"/>
              <a:t> instead!</a:t>
            </a:r>
          </a:p>
        </p:txBody>
      </p:sp>
      <p:sp>
        <p:nvSpPr>
          <p:cNvPr id="24" name="Title1Center">
            <a:extLst>
              <a:ext uri="{FF2B5EF4-FFF2-40B4-BE49-F238E27FC236}">
                <a16:creationId xmlns:a16="http://schemas.microsoft.com/office/drawing/2014/main" id="{952B7A5C-6B6A-B14A-A1F8-6032231112B8}"/>
              </a:ext>
            </a:extLst>
          </p:cNvPr>
          <p:cNvSpPr>
            <a:spLocks noGrp="1"/>
          </p:cNvSpPr>
          <p:nvPr>
            <p:ph type="title" hasCustomPrompt="1"/>
          </p:nvPr>
        </p:nvSpPr>
        <p:spPr>
          <a:xfrm>
            <a:off x="1016001" y="232501"/>
            <a:ext cx="10160001" cy="805174"/>
          </a:xfrm>
          <a:prstGeom prst="rect">
            <a:avLst/>
          </a:prstGeom>
        </p:spPr>
        <p:txBody>
          <a:bodyPr anchor="ctr"/>
          <a:lstStyle>
            <a:lvl1pPr algn="ctr">
              <a:defRPr>
                <a:solidFill>
                  <a:schemeClr val="tx1"/>
                </a:solidFill>
                <a:latin typeface="+mj-lt"/>
              </a:defRPr>
            </a:lvl1pPr>
          </a:lstStyle>
          <a:p>
            <a:r>
              <a:rPr lang="sv-SE" dirty="0"/>
              <a:t>Rubrik</a:t>
            </a:r>
          </a:p>
        </p:txBody>
      </p:sp>
    </p:spTree>
    <p:extLst>
      <p:ext uri="{BB962C8B-B14F-4D97-AF65-F5344CB8AC3E}">
        <p14:creationId xmlns:p14="http://schemas.microsoft.com/office/powerpoint/2010/main" val="1196932149"/>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Innehåll mörk">
    <p:spTree>
      <p:nvGrpSpPr>
        <p:cNvPr id="1" name=""/>
        <p:cNvGrpSpPr/>
        <p:nvPr/>
      </p:nvGrpSpPr>
      <p:grpSpPr>
        <a:xfrm>
          <a:off x="0" y="0"/>
          <a:ext cx="0" cy="0"/>
          <a:chOff x="0" y="0"/>
          <a:chExt cx="0" cy="0"/>
        </a:xfrm>
      </p:grpSpPr>
      <p:sp>
        <p:nvSpPr>
          <p:cNvPr id="3" name="BodyContent">
            <a:extLst>
              <a:ext uri="{FF2B5EF4-FFF2-40B4-BE49-F238E27FC236}">
                <a16:creationId xmlns:a16="http://schemas.microsoft.com/office/drawing/2014/main" id="{0534C6B2-ACA8-B346-9A13-C66B1956842A}"/>
              </a:ext>
            </a:extLst>
          </p:cNvPr>
          <p:cNvSpPr>
            <a:spLocks noGrp="1"/>
          </p:cNvSpPr>
          <p:nvPr>
            <p:ph sz="quarter" idx="22" hasCustomPrompt="1"/>
          </p:nvPr>
        </p:nvSpPr>
        <p:spPr>
          <a:xfrm>
            <a:off x="592667" y="1446663"/>
            <a:ext cx="9156689" cy="3752622"/>
          </a:xfrm>
        </p:spPr>
        <p:txBody>
          <a:bodyPr anchor="ctr"/>
          <a:lstStyle>
            <a:lvl1pPr algn="ctr">
              <a:defRPr>
                <a:solidFill>
                  <a:schemeClr val="tx1"/>
                </a:solidFill>
              </a:defRPr>
            </a:lvl1pPr>
            <a:lvl2pPr algn="ctr">
              <a:defRPr>
                <a:solidFill>
                  <a:schemeClr val="tx1"/>
                </a:solidFill>
              </a:defRPr>
            </a:lvl2pPr>
            <a:lvl3pPr algn="ctr">
              <a:defRPr>
                <a:solidFill>
                  <a:schemeClr val="tx1"/>
                </a:solidFill>
              </a:defRPr>
            </a:lvl3pPr>
            <a:lvl4pPr algn="ctr">
              <a:defRPr>
                <a:solidFill>
                  <a:schemeClr val="tx1"/>
                </a:solidFill>
              </a:defRPr>
            </a:lvl4pPr>
            <a:lvl5pPr algn="ctr">
              <a:defRPr>
                <a:solidFill>
                  <a:schemeClr val="tx1"/>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95" name="Title2Center"/>
          <p:cNvSpPr txBox="1">
            <a:spLocks noGrp="1"/>
          </p:cNvSpPr>
          <p:nvPr>
            <p:ph type="body" sz="quarter" idx="21" hasCustomPrompt="1"/>
          </p:nvPr>
        </p:nvSpPr>
        <p:spPr>
          <a:xfrm>
            <a:off x="592667" y="5291631"/>
            <a:ext cx="9156689" cy="867629"/>
          </a:xfrm>
          <a:prstGeom prst="rect">
            <a:avLst/>
          </a:prstGeom>
        </p:spPr>
        <p:txBody>
          <a:bodyPr anchor="ctr">
            <a:normAutofit/>
          </a:bodyPr>
          <a:lstStyle>
            <a:lvl1pPr marL="0" indent="0" algn="l">
              <a:lnSpc>
                <a:spcPct val="100000"/>
              </a:lnSpc>
              <a:spcBef>
                <a:spcPts val="0"/>
              </a:spcBef>
              <a:defRPr sz="1200">
                <a:solidFill>
                  <a:schemeClr val="tx1"/>
                </a:solidFill>
                <a:latin typeface="+mj-lt"/>
                <a:ea typeface="Catamaran Bold"/>
                <a:cs typeface="Catamaran Bold"/>
                <a:sym typeface="Catamaran Bold"/>
              </a:defRPr>
            </a:lvl1pPr>
          </a:lstStyle>
          <a:p>
            <a:r>
              <a:rPr dirty="0"/>
              <a:t>Spend more of your time </a:t>
            </a:r>
            <a:r>
              <a:rPr dirty="0" err="1"/>
              <a:t>analy</a:t>
            </a:r>
            <a:r>
              <a:rPr lang="sv-SE" dirty="0"/>
              <a:t>z</a:t>
            </a:r>
            <a:r>
              <a:rPr dirty="0" err="1"/>
              <a:t>ing</a:t>
            </a:r>
            <a:r>
              <a:rPr dirty="0"/>
              <a:t> instead!</a:t>
            </a:r>
          </a:p>
        </p:txBody>
      </p:sp>
      <p:sp>
        <p:nvSpPr>
          <p:cNvPr id="24" name="Title1Center">
            <a:extLst>
              <a:ext uri="{FF2B5EF4-FFF2-40B4-BE49-F238E27FC236}">
                <a16:creationId xmlns:a16="http://schemas.microsoft.com/office/drawing/2014/main" id="{952B7A5C-6B6A-B14A-A1F8-6032231112B8}"/>
              </a:ext>
            </a:extLst>
          </p:cNvPr>
          <p:cNvSpPr>
            <a:spLocks noGrp="1"/>
          </p:cNvSpPr>
          <p:nvPr>
            <p:ph type="title" hasCustomPrompt="1"/>
          </p:nvPr>
        </p:nvSpPr>
        <p:spPr>
          <a:xfrm>
            <a:off x="592667" y="232500"/>
            <a:ext cx="9156689" cy="1014601"/>
          </a:xfrm>
          <a:prstGeom prst="rect">
            <a:avLst/>
          </a:prstGeom>
        </p:spPr>
        <p:txBody>
          <a:bodyPr anchor="b"/>
          <a:lstStyle>
            <a:lvl1pPr algn="l">
              <a:defRPr>
                <a:solidFill>
                  <a:schemeClr val="tx1"/>
                </a:solidFill>
                <a:latin typeface="+mj-lt"/>
              </a:defRPr>
            </a:lvl1pPr>
          </a:lstStyle>
          <a:p>
            <a:r>
              <a:rPr lang="sv-SE" dirty="0"/>
              <a:t>Rubrik</a:t>
            </a:r>
          </a:p>
        </p:txBody>
      </p:sp>
      <p:sp>
        <p:nvSpPr>
          <p:cNvPr id="2" name="Date Placeholder 1">
            <a:extLst>
              <a:ext uri="{FF2B5EF4-FFF2-40B4-BE49-F238E27FC236}">
                <a16:creationId xmlns:a16="http://schemas.microsoft.com/office/drawing/2014/main" id="{179309D0-37C8-6AEC-0026-2A50CD63C825}"/>
              </a:ext>
            </a:extLst>
          </p:cNvPr>
          <p:cNvSpPr>
            <a:spLocks noGrp="1"/>
          </p:cNvSpPr>
          <p:nvPr>
            <p:ph type="dt" sz="half" idx="23"/>
          </p:nvPr>
        </p:nvSpPr>
        <p:spPr/>
        <p:txBody>
          <a:bodyPr/>
          <a:lstStyle/>
          <a:p>
            <a:endParaRPr lang="sv-SE"/>
          </a:p>
        </p:txBody>
      </p:sp>
      <p:sp>
        <p:nvSpPr>
          <p:cNvPr id="4" name="Slide Number Placeholder 3">
            <a:extLst>
              <a:ext uri="{FF2B5EF4-FFF2-40B4-BE49-F238E27FC236}">
                <a16:creationId xmlns:a16="http://schemas.microsoft.com/office/drawing/2014/main" id="{04491BCF-CFE5-ECC4-7615-5A6AC55D1966}"/>
              </a:ext>
            </a:extLst>
          </p:cNvPr>
          <p:cNvSpPr>
            <a:spLocks noGrp="1"/>
          </p:cNvSpPr>
          <p:nvPr>
            <p:ph type="sldNum" sz="quarter" idx="24"/>
          </p:nvPr>
        </p:nvSpPr>
        <p:spPr/>
        <p:txBody>
          <a:bodyPr/>
          <a:lstStyle/>
          <a:p>
            <a:fld id="{A2DE29D7-3630-4216-8240-D5FF8217132B}" type="slidenum">
              <a:rPr lang="sv-SE" smtClean="0"/>
              <a:pPr/>
              <a:t>‹#›</a:t>
            </a:fld>
            <a:endParaRPr lang="sv-SE"/>
          </a:p>
        </p:txBody>
      </p:sp>
    </p:spTree>
    <p:extLst>
      <p:ext uri="{BB962C8B-B14F-4D97-AF65-F5344CB8AC3E}">
        <p14:creationId xmlns:p14="http://schemas.microsoft.com/office/powerpoint/2010/main" val="2519190010"/>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Mycket content">
    <p:spTree>
      <p:nvGrpSpPr>
        <p:cNvPr id="1" name=""/>
        <p:cNvGrpSpPr/>
        <p:nvPr/>
      </p:nvGrpSpPr>
      <p:grpSpPr>
        <a:xfrm>
          <a:off x="0" y="0"/>
          <a:ext cx="0" cy="0"/>
          <a:chOff x="0" y="0"/>
          <a:chExt cx="0" cy="0"/>
        </a:xfrm>
      </p:grpSpPr>
      <p:sp>
        <p:nvSpPr>
          <p:cNvPr id="3" name="BodyContent">
            <a:extLst>
              <a:ext uri="{FF2B5EF4-FFF2-40B4-BE49-F238E27FC236}">
                <a16:creationId xmlns:a16="http://schemas.microsoft.com/office/drawing/2014/main" id="{0534C6B2-ACA8-B346-9A13-C66B1956842A}"/>
              </a:ext>
            </a:extLst>
          </p:cNvPr>
          <p:cNvSpPr>
            <a:spLocks noGrp="1"/>
          </p:cNvSpPr>
          <p:nvPr>
            <p:ph sz="quarter" idx="22" hasCustomPrompt="1"/>
          </p:nvPr>
        </p:nvSpPr>
        <p:spPr>
          <a:xfrm>
            <a:off x="592667" y="1446662"/>
            <a:ext cx="10453285" cy="4643587"/>
          </a:xfrm>
        </p:spPr>
        <p:txBody>
          <a:bodyPr anchor="ctr"/>
          <a:lstStyle>
            <a:lvl1pPr algn="ctr">
              <a:defRPr>
                <a:solidFill>
                  <a:schemeClr val="tx1"/>
                </a:solidFill>
              </a:defRPr>
            </a:lvl1pPr>
            <a:lvl2pPr algn="ctr">
              <a:defRPr>
                <a:solidFill>
                  <a:schemeClr val="tx1"/>
                </a:solidFill>
              </a:defRPr>
            </a:lvl2pPr>
            <a:lvl3pPr algn="ctr">
              <a:defRPr>
                <a:solidFill>
                  <a:schemeClr val="tx1"/>
                </a:solidFill>
              </a:defRPr>
            </a:lvl3pPr>
            <a:lvl4pPr algn="ctr">
              <a:defRPr>
                <a:solidFill>
                  <a:schemeClr val="tx1"/>
                </a:solidFill>
              </a:defRPr>
            </a:lvl4pPr>
            <a:lvl5pPr algn="ctr">
              <a:defRPr>
                <a:solidFill>
                  <a:schemeClr val="tx1"/>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4" name="Title1Center">
            <a:extLst>
              <a:ext uri="{FF2B5EF4-FFF2-40B4-BE49-F238E27FC236}">
                <a16:creationId xmlns:a16="http://schemas.microsoft.com/office/drawing/2014/main" id="{952B7A5C-6B6A-B14A-A1F8-6032231112B8}"/>
              </a:ext>
            </a:extLst>
          </p:cNvPr>
          <p:cNvSpPr>
            <a:spLocks noGrp="1"/>
          </p:cNvSpPr>
          <p:nvPr>
            <p:ph type="title" hasCustomPrompt="1"/>
          </p:nvPr>
        </p:nvSpPr>
        <p:spPr>
          <a:xfrm>
            <a:off x="592667" y="232500"/>
            <a:ext cx="9156689" cy="1014601"/>
          </a:xfrm>
          <a:prstGeom prst="rect">
            <a:avLst/>
          </a:prstGeom>
        </p:spPr>
        <p:txBody>
          <a:bodyPr anchor="b"/>
          <a:lstStyle>
            <a:lvl1pPr algn="l">
              <a:defRPr>
                <a:solidFill>
                  <a:schemeClr val="tx1"/>
                </a:solidFill>
                <a:latin typeface="+mj-lt"/>
              </a:defRPr>
            </a:lvl1pPr>
          </a:lstStyle>
          <a:p>
            <a:r>
              <a:rPr lang="sv-SE" dirty="0"/>
              <a:t>Rubrik</a:t>
            </a:r>
          </a:p>
        </p:txBody>
      </p:sp>
    </p:spTree>
    <p:extLst>
      <p:ext uri="{BB962C8B-B14F-4D97-AF65-F5344CB8AC3E}">
        <p14:creationId xmlns:p14="http://schemas.microsoft.com/office/powerpoint/2010/main" val="90225085"/>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bild Mörk">
    <p:spTree>
      <p:nvGrpSpPr>
        <p:cNvPr id="1" name=""/>
        <p:cNvGrpSpPr/>
        <p:nvPr/>
      </p:nvGrpSpPr>
      <p:grpSpPr>
        <a:xfrm>
          <a:off x="0" y="0"/>
          <a:ext cx="0" cy="0"/>
          <a:chOff x="0" y="0"/>
          <a:chExt cx="0" cy="0"/>
        </a:xfrm>
      </p:grpSpPr>
      <p:sp>
        <p:nvSpPr>
          <p:cNvPr id="7" name="Title2Center">
            <a:extLst>
              <a:ext uri="{FF2B5EF4-FFF2-40B4-BE49-F238E27FC236}">
                <a16:creationId xmlns:a16="http://schemas.microsoft.com/office/drawing/2014/main" id="{6EBC24B9-0382-4B19-8E52-5BB0CE8EE380}"/>
              </a:ext>
            </a:extLst>
          </p:cNvPr>
          <p:cNvSpPr txBox="1">
            <a:spLocks noGrp="1"/>
          </p:cNvSpPr>
          <p:nvPr>
            <p:ph type="body" sz="quarter" idx="23" hasCustomPrompt="1"/>
          </p:nvPr>
        </p:nvSpPr>
        <p:spPr>
          <a:xfrm>
            <a:off x="734598" y="3136739"/>
            <a:ext cx="5361402" cy="3044224"/>
          </a:xfrm>
          <a:prstGeom prst="rect">
            <a:avLst/>
          </a:prstGeom>
        </p:spPr>
        <p:txBody>
          <a:bodyPr anchor="t">
            <a:noAutofit/>
          </a:bodyPr>
          <a:lstStyle>
            <a:lvl1pPr marL="0" indent="0" algn="l">
              <a:lnSpc>
                <a:spcPct val="100000"/>
              </a:lnSpc>
              <a:spcBef>
                <a:spcPts val="0"/>
              </a:spcBef>
              <a:defRPr sz="1801">
                <a:solidFill>
                  <a:schemeClr val="tx1"/>
                </a:solidFill>
                <a:latin typeface="+mj-lt"/>
                <a:ea typeface="Catamaran Bold"/>
                <a:cs typeface="Catamaran Bold"/>
                <a:sym typeface="Catamaran Bold"/>
              </a:defRPr>
            </a:lvl1pPr>
          </a:lstStyle>
          <a:p>
            <a:pPr lvl="0"/>
            <a:r>
              <a:rPr lang="sv-SE" dirty="0"/>
              <a:t>Klicka här för att ändra format på bakgrundstexten</a:t>
            </a:r>
          </a:p>
        </p:txBody>
      </p:sp>
      <p:sp>
        <p:nvSpPr>
          <p:cNvPr id="5" name="Title1Center">
            <a:extLst>
              <a:ext uri="{FF2B5EF4-FFF2-40B4-BE49-F238E27FC236}">
                <a16:creationId xmlns:a16="http://schemas.microsoft.com/office/drawing/2014/main" id="{170980EE-00D4-4654-879B-86DBC62F445A}"/>
              </a:ext>
            </a:extLst>
          </p:cNvPr>
          <p:cNvSpPr txBox="1">
            <a:spLocks noGrp="1"/>
          </p:cNvSpPr>
          <p:nvPr>
            <p:ph type="body" sz="half" idx="21" hasCustomPrompt="1"/>
          </p:nvPr>
        </p:nvSpPr>
        <p:spPr>
          <a:xfrm>
            <a:off x="734598" y="438549"/>
            <a:ext cx="5361402" cy="2443548"/>
          </a:xfrm>
          <a:prstGeom prst="rect">
            <a:avLst/>
          </a:prstGeom>
        </p:spPr>
        <p:txBody>
          <a:bodyPr lIns="84666" tIns="84666" rIns="84666" bIns="84666">
            <a:noAutofit/>
          </a:bodyPr>
          <a:lstStyle>
            <a:lvl1pPr marL="0" indent="0" algn="l">
              <a:lnSpc>
                <a:spcPct val="100000"/>
              </a:lnSpc>
              <a:spcBef>
                <a:spcPts val="0"/>
              </a:spcBef>
              <a:defRPr sz="4451" b="1">
                <a:solidFill>
                  <a:schemeClr val="tx1"/>
                </a:solidFill>
                <a:latin typeface="+mj-lt"/>
                <a:ea typeface="Catamaran Bold"/>
                <a:cs typeface="Catamaran Bold"/>
                <a:sym typeface="Catamaran Bold"/>
              </a:defRPr>
            </a:lvl1pPr>
          </a:lstStyle>
          <a:p>
            <a:pPr lvl="0"/>
            <a:r>
              <a:rPr lang="sv-SE" dirty="0"/>
              <a:t>Klicka här för att ändra format på bakgrundstexten</a:t>
            </a:r>
          </a:p>
        </p:txBody>
      </p:sp>
      <p:sp>
        <p:nvSpPr>
          <p:cNvPr id="6" name="BodyContent">
            <a:extLst>
              <a:ext uri="{FF2B5EF4-FFF2-40B4-BE49-F238E27FC236}">
                <a16:creationId xmlns:a16="http://schemas.microsoft.com/office/drawing/2014/main" id="{C1AE2E13-7774-4512-A7D3-DE551472961E}"/>
              </a:ext>
            </a:extLst>
          </p:cNvPr>
          <p:cNvSpPr>
            <a:spLocks noGrp="1"/>
          </p:cNvSpPr>
          <p:nvPr>
            <p:ph type="chart" sz="quarter" idx="22"/>
          </p:nvPr>
        </p:nvSpPr>
        <p:spPr>
          <a:xfrm>
            <a:off x="8305801" y="1284321"/>
            <a:ext cx="2946400" cy="2185130"/>
          </a:xfrm>
        </p:spPr>
        <p:txBody>
          <a:bodyPr/>
          <a:lstStyle>
            <a:lvl1pPr>
              <a:defRPr>
                <a:solidFill>
                  <a:schemeClr val="tx1"/>
                </a:solidFill>
              </a:defRPr>
            </a:lvl1pPr>
          </a:lstStyle>
          <a:p>
            <a:endParaRPr lang="en-US"/>
          </a:p>
        </p:txBody>
      </p:sp>
    </p:spTree>
    <p:extLst>
      <p:ext uri="{BB962C8B-B14F-4D97-AF65-F5344CB8AC3E}">
        <p14:creationId xmlns:p14="http://schemas.microsoft.com/office/powerpoint/2010/main" val="1043932740"/>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nehåll + Rubrik mörk">
    <p:spTree>
      <p:nvGrpSpPr>
        <p:cNvPr id="1" name=""/>
        <p:cNvGrpSpPr/>
        <p:nvPr/>
      </p:nvGrpSpPr>
      <p:grpSpPr>
        <a:xfrm>
          <a:off x="0" y="0"/>
          <a:ext cx="0" cy="0"/>
          <a:chOff x="0" y="0"/>
          <a:chExt cx="0" cy="0"/>
        </a:xfrm>
      </p:grpSpPr>
      <p:sp>
        <p:nvSpPr>
          <p:cNvPr id="58" name="Title2Center"/>
          <p:cNvSpPr txBox="1">
            <a:spLocks noGrp="1"/>
          </p:cNvSpPr>
          <p:nvPr>
            <p:ph type="body" sz="quarter" idx="21" hasCustomPrompt="1"/>
          </p:nvPr>
        </p:nvSpPr>
        <p:spPr>
          <a:xfrm>
            <a:off x="6293676" y="698318"/>
            <a:ext cx="5711657" cy="1203634"/>
          </a:xfrm>
          <a:prstGeom prst="rect">
            <a:avLst/>
          </a:prstGeom>
        </p:spPr>
        <p:txBody>
          <a:bodyPr>
            <a:noAutofit/>
          </a:bodyPr>
          <a:lstStyle>
            <a:lvl1pPr marL="0" indent="0" algn="l">
              <a:lnSpc>
                <a:spcPct val="100000"/>
              </a:lnSpc>
              <a:spcBef>
                <a:spcPts val="0"/>
              </a:spcBef>
              <a:defRPr sz="2400">
                <a:solidFill>
                  <a:schemeClr val="tx1"/>
                </a:solidFill>
                <a:latin typeface="+mj-lt"/>
                <a:ea typeface="Catamaran Bold"/>
                <a:cs typeface="Catamaran Bold"/>
                <a:sym typeface="Catamaran Bold"/>
              </a:defRPr>
            </a:lvl1pPr>
          </a:lstStyle>
          <a:p>
            <a:pPr lvl="0"/>
            <a:r>
              <a:rPr lang="sv-SE" dirty="0"/>
              <a:t>Klicka här för att ändra format på bakgrundstexten</a:t>
            </a:r>
          </a:p>
        </p:txBody>
      </p:sp>
      <p:sp>
        <p:nvSpPr>
          <p:cNvPr id="59" name="Title1Center"/>
          <p:cNvSpPr txBox="1">
            <a:spLocks noGrp="1"/>
          </p:cNvSpPr>
          <p:nvPr>
            <p:ph type="body" sz="quarter" idx="22" hasCustomPrompt="1"/>
          </p:nvPr>
        </p:nvSpPr>
        <p:spPr>
          <a:xfrm>
            <a:off x="6293675" y="2122092"/>
            <a:ext cx="5720441" cy="2613816"/>
          </a:xfrm>
          <a:prstGeom prst="rect">
            <a:avLst/>
          </a:prstGeom>
        </p:spPr>
        <p:txBody>
          <a:bodyPr lIns="84666" tIns="84666" rIns="84666" bIns="84666">
            <a:noAutofit/>
          </a:bodyPr>
          <a:lstStyle>
            <a:lvl1pPr marL="0" indent="0" algn="l">
              <a:lnSpc>
                <a:spcPct val="100000"/>
              </a:lnSpc>
              <a:spcBef>
                <a:spcPts val="0"/>
              </a:spcBef>
              <a:defRPr sz="4451" b="1">
                <a:solidFill>
                  <a:schemeClr val="tx1"/>
                </a:solidFill>
                <a:latin typeface="+mj-lt"/>
                <a:ea typeface="Catamaran Bold"/>
                <a:cs typeface="Catamaran Bold"/>
                <a:sym typeface="Catamaran Bold"/>
              </a:defRPr>
            </a:lvl1pPr>
          </a:lstStyle>
          <a:p>
            <a:r>
              <a:rPr dirty="0"/>
              <a:t>Copying and pasting in Powerpoint and Excel?</a:t>
            </a:r>
          </a:p>
        </p:txBody>
      </p:sp>
      <p:sp>
        <p:nvSpPr>
          <p:cNvPr id="3" name="BodyContent">
            <a:extLst>
              <a:ext uri="{FF2B5EF4-FFF2-40B4-BE49-F238E27FC236}">
                <a16:creationId xmlns:a16="http://schemas.microsoft.com/office/drawing/2014/main" id="{E0A715C9-F8F6-449A-9BA5-520D8AA25902}"/>
              </a:ext>
            </a:extLst>
          </p:cNvPr>
          <p:cNvSpPr>
            <a:spLocks noGrp="1"/>
          </p:cNvSpPr>
          <p:nvPr>
            <p:ph sz="quarter" idx="23"/>
          </p:nvPr>
        </p:nvSpPr>
        <p:spPr>
          <a:xfrm>
            <a:off x="338361" y="2465463"/>
            <a:ext cx="5020469" cy="357473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levels</a:t>
            </a:r>
          </a:p>
        </p:txBody>
      </p:sp>
    </p:spTree>
    <p:extLst>
      <p:ext uri="{BB962C8B-B14F-4D97-AF65-F5344CB8AC3E}">
        <p14:creationId xmlns:p14="http://schemas.microsoft.com/office/powerpoint/2010/main" val="3203003972"/>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ubrik mörk vänster">
    <p:spTree>
      <p:nvGrpSpPr>
        <p:cNvPr id="1" name=""/>
        <p:cNvGrpSpPr/>
        <p:nvPr/>
      </p:nvGrpSpPr>
      <p:grpSpPr>
        <a:xfrm>
          <a:off x="0" y="0"/>
          <a:ext cx="0" cy="0"/>
          <a:chOff x="0" y="0"/>
          <a:chExt cx="0" cy="0"/>
        </a:xfrm>
      </p:grpSpPr>
      <p:sp>
        <p:nvSpPr>
          <p:cNvPr id="58" name="Title2Center"/>
          <p:cNvSpPr txBox="1">
            <a:spLocks noGrp="1"/>
          </p:cNvSpPr>
          <p:nvPr>
            <p:ph type="body" sz="quarter" idx="21" hasCustomPrompt="1"/>
          </p:nvPr>
        </p:nvSpPr>
        <p:spPr>
          <a:xfrm>
            <a:off x="348141" y="439912"/>
            <a:ext cx="5711657" cy="1203634"/>
          </a:xfrm>
          <a:prstGeom prst="rect">
            <a:avLst/>
          </a:prstGeom>
        </p:spPr>
        <p:txBody>
          <a:bodyPr>
            <a:noAutofit/>
          </a:bodyPr>
          <a:lstStyle>
            <a:lvl1pPr marL="0" indent="0" algn="l">
              <a:lnSpc>
                <a:spcPct val="100000"/>
              </a:lnSpc>
              <a:spcBef>
                <a:spcPts val="0"/>
              </a:spcBef>
              <a:defRPr sz="2400">
                <a:solidFill>
                  <a:schemeClr val="tx1"/>
                </a:solidFill>
                <a:latin typeface="+mj-lt"/>
                <a:ea typeface="Catamaran Bold"/>
                <a:cs typeface="Catamaran Bold"/>
                <a:sym typeface="Catamaran Bold"/>
              </a:defRPr>
            </a:lvl1pPr>
          </a:lstStyle>
          <a:p>
            <a:pPr lvl="0"/>
            <a:r>
              <a:rPr lang="sv-SE" dirty="0"/>
              <a:t>Klicka här för att ändra format på bakgrundstexten</a:t>
            </a:r>
          </a:p>
        </p:txBody>
      </p:sp>
      <p:sp>
        <p:nvSpPr>
          <p:cNvPr id="59" name="Title1Center"/>
          <p:cNvSpPr txBox="1">
            <a:spLocks noGrp="1"/>
          </p:cNvSpPr>
          <p:nvPr>
            <p:ph type="body" sz="quarter" idx="22" hasCustomPrompt="1"/>
          </p:nvPr>
        </p:nvSpPr>
        <p:spPr>
          <a:xfrm>
            <a:off x="375559" y="2122092"/>
            <a:ext cx="5720441" cy="2613816"/>
          </a:xfrm>
          <a:prstGeom prst="rect">
            <a:avLst/>
          </a:prstGeom>
        </p:spPr>
        <p:txBody>
          <a:bodyPr lIns="84666" tIns="84666" rIns="84666" bIns="84666">
            <a:noAutofit/>
          </a:bodyPr>
          <a:lstStyle>
            <a:lvl1pPr marL="0" indent="0" algn="l">
              <a:lnSpc>
                <a:spcPct val="100000"/>
              </a:lnSpc>
              <a:spcBef>
                <a:spcPts val="0"/>
              </a:spcBef>
              <a:defRPr sz="4451" b="1">
                <a:solidFill>
                  <a:schemeClr val="tx1"/>
                </a:solidFill>
                <a:latin typeface="+mj-lt"/>
                <a:ea typeface="Catamaran Bold"/>
                <a:cs typeface="Catamaran Bold"/>
                <a:sym typeface="Catamaran Bold"/>
              </a:defRPr>
            </a:lvl1pPr>
          </a:lstStyle>
          <a:p>
            <a:r>
              <a:rPr dirty="0"/>
              <a:t>Copying and pasting in Powerpoint and Excel?</a:t>
            </a:r>
          </a:p>
        </p:txBody>
      </p:sp>
      <p:sp>
        <p:nvSpPr>
          <p:cNvPr id="3" name="BodyContent">
            <a:extLst>
              <a:ext uri="{FF2B5EF4-FFF2-40B4-BE49-F238E27FC236}">
                <a16:creationId xmlns:a16="http://schemas.microsoft.com/office/drawing/2014/main" id="{E0A715C9-F8F6-449A-9BA5-520D8AA25902}"/>
              </a:ext>
            </a:extLst>
          </p:cNvPr>
          <p:cNvSpPr>
            <a:spLocks noGrp="1"/>
          </p:cNvSpPr>
          <p:nvPr>
            <p:ph sz="quarter" idx="23"/>
          </p:nvPr>
        </p:nvSpPr>
        <p:spPr>
          <a:xfrm>
            <a:off x="6510980" y="1641637"/>
            <a:ext cx="5020469" cy="357473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levels</a:t>
            </a:r>
          </a:p>
        </p:txBody>
      </p:sp>
    </p:spTree>
    <p:extLst>
      <p:ext uri="{BB962C8B-B14F-4D97-AF65-F5344CB8AC3E}">
        <p14:creationId xmlns:p14="http://schemas.microsoft.com/office/powerpoint/2010/main" val="4040889995"/>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 mörk höger">
    <p:spTree>
      <p:nvGrpSpPr>
        <p:cNvPr id="1" name=""/>
        <p:cNvGrpSpPr/>
        <p:nvPr/>
      </p:nvGrpSpPr>
      <p:grpSpPr>
        <a:xfrm>
          <a:off x="0" y="0"/>
          <a:ext cx="0" cy="0"/>
          <a:chOff x="0" y="0"/>
          <a:chExt cx="0" cy="0"/>
        </a:xfrm>
      </p:grpSpPr>
      <p:sp>
        <p:nvSpPr>
          <p:cNvPr id="58" name="Title2Center"/>
          <p:cNvSpPr txBox="1">
            <a:spLocks noGrp="1"/>
          </p:cNvSpPr>
          <p:nvPr>
            <p:ph type="body" sz="quarter" idx="21" hasCustomPrompt="1"/>
          </p:nvPr>
        </p:nvSpPr>
        <p:spPr>
          <a:xfrm>
            <a:off x="7239320" y="4845021"/>
            <a:ext cx="4274025" cy="1203634"/>
          </a:xfrm>
          <a:prstGeom prst="rect">
            <a:avLst/>
          </a:prstGeom>
        </p:spPr>
        <p:txBody>
          <a:bodyPr>
            <a:noAutofit/>
          </a:bodyPr>
          <a:lstStyle>
            <a:lvl1pPr marL="0" indent="0" algn="ctr">
              <a:lnSpc>
                <a:spcPct val="100000"/>
              </a:lnSpc>
              <a:spcBef>
                <a:spcPts val="0"/>
              </a:spcBef>
              <a:defRPr sz="1401">
                <a:solidFill>
                  <a:schemeClr val="tx1"/>
                </a:solidFill>
                <a:latin typeface="+mj-lt"/>
                <a:ea typeface="Catamaran Bold"/>
                <a:cs typeface="Catamaran Bold"/>
                <a:sym typeface="Catamaran Bold"/>
              </a:defRPr>
            </a:lvl1pPr>
          </a:lstStyle>
          <a:p>
            <a:pPr lvl="0"/>
            <a:r>
              <a:rPr lang="sv-SE" dirty="0"/>
              <a:t>Klicka här för att ändra format på </a:t>
            </a:r>
            <a:r>
              <a:rPr lang="sv-SE" dirty="0" err="1"/>
              <a:t>bakgrundstextenxq</a:t>
            </a:r>
            <a:endParaRPr lang="sv-SE" dirty="0"/>
          </a:p>
        </p:txBody>
      </p:sp>
      <p:sp>
        <p:nvSpPr>
          <p:cNvPr id="59" name="Title1Center"/>
          <p:cNvSpPr txBox="1">
            <a:spLocks noGrp="1"/>
          </p:cNvSpPr>
          <p:nvPr>
            <p:ph type="body" sz="quarter" idx="22" hasCustomPrompt="1"/>
          </p:nvPr>
        </p:nvSpPr>
        <p:spPr>
          <a:xfrm>
            <a:off x="7220441" y="2116921"/>
            <a:ext cx="4311782" cy="2613816"/>
          </a:xfrm>
          <a:prstGeom prst="rect">
            <a:avLst/>
          </a:prstGeom>
        </p:spPr>
        <p:txBody>
          <a:bodyPr lIns="84666" tIns="84666" rIns="84666" bIns="84666">
            <a:noAutofit/>
          </a:bodyPr>
          <a:lstStyle>
            <a:lvl1pPr marL="0" indent="0" algn="ctr">
              <a:lnSpc>
                <a:spcPct val="100000"/>
              </a:lnSpc>
              <a:spcBef>
                <a:spcPts val="0"/>
              </a:spcBef>
              <a:defRPr sz="4451" b="1">
                <a:solidFill>
                  <a:schemeClr val="tx1"/>
                </a:solidFill>
                <a:latin typeface="+mj-lt"/>
                <a:ea typeface="Catamaran Bold"/>
                <a:cs typeface="Catamaran Bold"/>
                <a:sym typeface="Catamaran Bold"/>
              </a:defRPr>
            </a:lvl1pPr>
          </a:lstStyle>
          <a:p>
            <a:r>
              <a:rPr lang="sv-SE" dirty="0"/>
              <a:t>Rubrik</a:t>
            </a:r>
            <a:endParaRPr dirty="0"/>
          </a:p>
        </p:txBody>
      </p:sp>
      <p:sp>
        <p:nvSpPr>
          <p:cNvPr id="3" name="BodyContent">
            <a:extLst>
              <a:ext uri="{FF2B5EF4-FFF2-40B4-BE49-F238E27FC236}">
                <a16:creationId xmlns:a16="http://schemas.microsoft.com/office/drawing/2014/main" id="{E0A715C9-F8F6-449A-9BA5-520D8AA25902}"/>
              </a:ext>
            </a:extLst>
          </p:cNvPr>
          <p:cNvSpPr>
            <a:spLocks noGrp="1"/>
          </p:cNvSpPr>
          <p:nvPr>
            <p:ph sz="quarter" idx="23"/>
          </p:nvPr>
        </p:nvSpPr>
        <p:spPr>
          <a:xfrm>
            <a:off x="728183" y="1636463"/>
            <a:ext cx="5020469" cy="357473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levels</a:t>
            </a:r>
          </a:p>
        </p:txBody>
      </p:sp>
    </p:spTree>
    <p:extLst>
      <p:ext uri="{BB962C8B-B14F-4D97-AF65-F5344CB8AC3E}">
        <p14:creationId xmlns:p14="http://schemas.microsoft.com/office/powerpoint/2010/main" val="3162593762"/>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Gradient - Rubrik innehåll mörk">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2C77C7BF-B28F-4125-B324-F5D4F57779FE}"/>
              </a:ext>
            </a:extLst>
          </p:cNvPr>
          <p:cNvSpPr>
            <a:spLocks noGrp="1"/>
          </p:cNvSpPr>
          <p:nvPr>
            <p:ph sz="quarter" idx="10"/>
          </p:nvPr>
        </p:nvSpPr>
        <p:spPr>
          <a:xfrm>
            <a:off x="5198166" y="1240737"/>
            <a:ext cx="5953125" cy="412489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2Center">
            <a:extLst>
              <a:ext uri="{FF2B5EF4-FFF2-40B4-BE49-F238E27FC236}">
                <a16:creationId xmlns:a16="http://schemas.microsoft.com/office/drawing/2014/main" id="{9252597B-8413-9B90-B95B-9C0F9B497963}"/>
              </a:ext>
            </a:extLst>
          </p:cNvPr>
          <p:cNvSpPr txBox="1">
            <a:spLocks noGrp="1"/>
          </p:cNvSpPr>
          <p:nvPr>
            <p:ph type="body" sz="quarter" idx="21" hasCustomPrompt="1"/>
          </p:nvPr>
        </p:nvSpPr>
        <p:spPr>
          <a:xfrm>
            <a:off x="5198166" y="5410229"/>
            <a:ext cx="5953125" cy="697273"/>
          </a:xfrm>
          <a:prstGeom prst="rect">
            <a:avLst/>
          </a:prstGeom>
        </p:spPr>
        <p:txBody>
          <a:bodyPr>
            <a:noAutofit/>
          </a:bodyPr>
          <a:lstStyle>
            <a:lvl1pPr marL="0" indent="0" algn="ctr">
              <a:lnSpc>
                <a:spcPct val="100000"/>
              </a:lnSpc>
              <a:spcBef>
                <a:spcPts val="0"/>
              </a:spcBef>
              <a:defRPr sz="1401">
                <a:solidFill>
                  <a:schemeClr val="tx1"/>
                </a:solidFill>
                <a:latin typeface="+mj-lt"/>
                <a:ea typeface="Catamaran Bold"/>
                <a:cs typeface="Catamaran Bold"/>
                <a:sym typeface="Catamaran Bold"/>
              </a:defRPr>
            </a:lvl1pPr>
          </a:lstStyle>
          <a:p>
            <a:pPr lvl="0"/>
            <a:r>
              <a:rPr lang="sv-SE" dirty="0"/>
              <a:t>Klicka här för att ändra format på </a:t>
            </a:r>
            <a:r>
              <a:rPr lang="sv-SE" dirty="0" err="1"/>
              <a:t>bakgrundstextenxq</a:t>
            </a:r>
            <a:endParaRPr lang="sv-SE" dirty="0"/>
          </a:p>
        </p:txBody>
      </p:sp>
      <p:sp>
        <p:nvSpPr>
          <p:cNvPr id="9" name="Title1Center">
            <a:extLst>
              <a:ext uri="{FF2B5EF4-FFF2-40B4-BE49-F238E27FC236}">
                <a16:creationId xmlns:a16="http://schemas.microsoft.com/office/drawing/2014/main" id="{80EFF4EC-C0CB-973E-257A-10F339A97317}"/>
              </a:ext>
            </a:extLst>
          </p:cNvPr>
          <p:cNvSpPr txBox="1">
            <a:spLocks noGrp="1"/>
          </p:cNvSpPr>
          <p:nvPr>
            <p:ph type="body" sz="quarter" idx="22" hasCustomPrompt="1"/>
          </p:nvPr>
        </p:nvSpPr>
        <p:spPr>
          <a:xfrm>
            <a:off x="144927" y="1945260"/>
            <a:ext cx="3815008" cy="3105716"/>
          </a:xfrm>
          <a:prstGeom prst="rect">
            <a:avLst/>
          </a:prstGeom>
        </p:spPr>
        <p:txBody>
          <a:bodyPr lIns="84666" tIns="84666" rIns="84666" bIns="84666">
            <a:noAutofit/>
          </a:bodyPr>
          <a:lstStyle>
            <a:lvl1pPr marL="0" indent="0" algn="ctr">
              <a:lnSpc>
                <a:spcPct val="100000"/>
              </a:lnSpc>
              <a:spcBef>
                <a:spcPts val="0"/>
              </a:spcBef>
              <a:defRPr sz="4451" b="1">
                <a:solidFill>
                  <a:schemeClr val="tx1"/>
                </a:solidFill>
                <a:latin typeface="+mj-lt"/>
                <a:ea typeface="Catamaran Bold"/>
                <a:cs typeface="Catamaran Bold"/>
                <a:sym typeface="Catamaran Bold"/>
              </a:defRPr>
            </a:lvl1pPr>
          </a:lstStyle>
          <a:p>
            <a:r>
              <a:rPr lang="sv-SE" dirty="0"/>
              <a:t>Rubrik</a:t>
            </a:r>
            <a:endParaRPr dirty="0"/>
          </a:p>
        </p:txBody>
      </p:sp>
      <p:grpSp>
        <p:nvGrpSpPr>
          <p:cNvPr id="3" name="Group 2">
            <a:extLst>
              <a:ext uri="{FF2B5EF4-FFF2-40B4-BE49-F238E27FC236}">
                <a16:creationId xmlns:a16="http://schemas.microsoft.com/office/drawing/2014/main" id="{32F119AF-2AAD-8513-5F47-4ED5A030A8CD}"/>
              </a:ext>
            </a:extLst>
          </p:cNvPr>
          <p:cNvGrpSpPr>
            <a:grpSpLocks noChangeAspect="1"/>
          </p:cNvGrpSpPr>
          <p:nvPr userDrawn="1"/>
        </p:nvGrpSpPr>
        <p:grpSpPr>
          <a:xfrm>
            <a:off x="333498" y="485192"/>
            <a:ext cx="893468" cy="1186718"/>
            <a:chOff x="694033" y="803406"/>
            <a:chExt cx="569876" cy="756918"/>
          </a:xfrm>
        </p:grpSpPr>
        <p:sp>
          <p:nvSpPr>
            <p:cNvPr id="4" name="Freeform 3">
              <a:extLst>
                <a:ext uri="{FF2B5EF4-FFF2-40B4-BE49-F238E27FC236}">
                  <a16:creationId xmlns:a16="http://schemas.microsoft.com/office/drawing/2014/main" id="{028B230A-4282-8F84-6DE6-8C4143783376}"/>
                </a:ext>
              </a:extLst>
            </p:cNvPr>
            <p:cNvSpPr/>
            <p:nvPr/>
          </p:nvSpPr>
          <p:spPr>
            <a:xfrm>
              <a:off x="694033" y="803406"/>
              <a:ext cx="569876" cy="752983"/>
            </a:xfrm>
            <a:custGeom>
              <a:avLst/>
              <a:gdLst>
                <a:gd name="connsiteX0" fmla="*/ 566727 w 569876"/>
                <a:gd name="connsiteY0" fmla="*/ 721477 h 752983"/>
                <a:gd name="connsiteX1" fmla="*/ 404850 w 569876"/>
                <a:gd name="connsiteY1" fmla="*/ 488405 h 752983"/>
                <a:gd name="connsiteX2" fmla="*/ 409304 w 569876"/>
                <a:gd name="connsiteY2" fmla="*/ 461890 h 752983"/>
                <a:gd name="connsiteX3" fmla="*/ 479595 w 569876"/>
                <a:gd name="connsiteY3" fmla="*/ 126096 h 752983"/>
                <a:gd name="connsiteX4" fmla="*/ 385990 w 569876"/>
                <a:gd name="connsiteY4" fmla="*/ 32561 h 752983"/>
                <a:gd name="connsiteX5" fmla="*/ 19 w 569876"/>
                <a:gd name="connsiteY5" fmla="*/ 235986 h 752983"/>
                <a:gd name="connsiteX6" fmla="*/ 17933 w 569876"/>
                <a:gd name="connsiteY6" fmla="*/ 256407 h 752983"/>
                <a:gd name="connsiteX7" fmla="*/ 19296 w 569876"/>
                <a:gd name="connsiteY7" fmla="*/ 256447 h 752983"/>
                <a:gd name="connsiteX8" fmla="*/ 22567 w 569876"/>
                <a:gd name="connsiteY8" fmla="*/ 256447 h 752983"/>
                <a:gd name="connsiteX9" fmla="*/ 41706 w 569876"/>
                <a:gd name="connsiteY9" fmla="*/ 238561 h 752983"/>
                <a:gd name="connsiteX10" fmla="*/ 273614 w 569876"/>
                <a:gd name="connsiteY10" fmla="*/ 42424 h 752983"/>
                <a:gd name="connsiteX11" fmla="*/ 469751 w 569876"/>
                <a:gd name="connsiteY11" fmla="*/ 274333 h 752983"/>
                <a:gd name="connsiteX12" fmla="*/ 255709 w 569876"/>
                <a:gd name="connsiteY12" fmla="*/ 471216 h 752983"/>
                <a:gd name="connsiteX13" fmla="*/ 239006 w 569876"/>
                <a:gd name="connsiteY13" fmla="*/ 471216 h 752983"/>
                <a:gd name="connsiteX14" fmla="*/ 147768 w 569876"/>
                <a:gd name="connsiteY14" fmla="*/ 471216 h 752983"/>
                <a:gd name="connsiteX15" fmla="*/ 145959 w 569876"/>
                <a:gd name="connsiteY15" fmla="*/ 471216 h 752983"/>
                <a:gd name="connsiteX16" fmla="*/ 125661 w 569876"/>
                <a:gd name="connsiteY16" fmla="*/ 489564 h 752983"/>
                <a:gd name="connsiteX17" fmla="*/ 125637 w 569876"/>
                <a:gd name="connsiteY17" fmla="*/ 490493 h 752983"/>
                <a:gd name="connsiteX18" fmla="*/ 125637 w 569876"/>
                <a:gd name="connsiteY18" fmla="*/ 660652 h 752983"/>
                <a:gd name="connsiteX19" fmla="*/ 144915 w 569876"/>
                <a:gd name="connsiteY19" fmla="*/ 679930 h 752983"/>
                <a:gd name="connsiteX20" fmla="*/ 148116 w 569876"/>
                <a:gd name="connsiteY20" fmla="*/ 679930 h 752983"/>
                <a:gd name="connsiteX21" fmla="*/ 167394 w 569876"/>
                <a:gd name="connsiteY21" fmla="*/ 660652 h 752983"/>
                <a:gd name="connsiteX22" fmla="*/ 167394 w 569876"/>
                <a:gd name="connsiteY22" fmla="*/ 531902 h 752983"/>
                <a:gd name="connsiteX23" fmla="*/ 186671 w 569876"/>
                <a:gd name="connsiteY23" fmla="*/ 512624 h 752983"/>
                <a:gd name="connsiteX24" fmla="*/ 238728 w 569876"/>
                <a:gd name="connsiteY24" fmla="*/ 512624 h 752983"/>
                <a:gd name="connsiteX25" fmla="*/ 255709 w 569876"/>
                <a:gd name="connsiteY25" fmla="*/ 512624 h 752983"/>
                <a:gd name="connsiteX26" fmla="*/ 342772 w 569876"/>
                <a:gd name="connsiteY26" fmla="*/ 497383 h 752983"/>
                <a:gd name="connsiteX27" fmla="*/ 365042 w 569876"/>
                <a:gd name="connsiteY27" fmla="*/ 504343 h 752983"/>
                <a:gd name="connsiteX28" fmla="*/ 532069 w 569876"/>
                <a:gd name="connsiteY28" fmla="*/ 744722 h 752983"/>
                <a:gd name="connsiteX29" fmla="*/ 557958 w 569876"/>
                <a:gd name="connsiteY29" fmla="*/ 750150 h 752983"/>
                <a:gd name="connsiteX30" fmla="*/ 560672 w 569876"/>
                <a:gd name="connsiteY30" fmla="*/ 748480 h 752983"/>
                <a:gd name="connsiteX31" fmla="*/ 566964 w 569876"/>
                <a:gd name="connsiteY31" fmla="*/ 721853 h 752983"/>
                <a:gd name="connsiteX32" fmla="*/ 566727 w 569876"/>
                <a:gd name="connsiteY32" fmla="*/ 721477 h 752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569876" h="752983">
                  <a:moveTo>
                    <a:pt x="566727" y="721477"/>
                  </a:moveTo>
                  <a:lnTo>
                    <a:pt x="404850" y="488405"/>
                  </a:lnTo>
                  <a:cubicBezTo>
                    <a:pt x="398909" y="479819"/>
                    <a:pt x="400884" y="468064"/>
                    <a:pt x="409304" y="461890"/>
                  </a:cubicBezTo>
                  <a:cubicBezTo>
                    <a:pt x="502770" y="391739"/>
                    <a:pt x="547241" y="259091"/>
                    <a:pt x="479595" y="126096"/>
                  </a:cubicBezTo>
                  <a:cubicBezTo>
                    <a:pt x="459035" y="85829"/>
                    <a:pt x="426273" y="53091"/>
                    <a:pt x="385990" y="32561"/>
                  </a:cubicBezTo>
                  <a:cubicBezTo>
                    <a:pt x="199825" y="-62157"/>
                    <a:pt x="13729" y="63044"/>
                    <a:pt x="19" y="235986"/>
                  </a:cubicBezTo>
                  <a:cubicBezTo>
                    <a:pt x="-673" y="246572"/>
                    <a:pt x="7347" y="255714"/>
                    <a:pt x="17933" y="256407"/>
                  </a:cubicBezTo>
                  <a:cubicBezTo>
                    <a:pt x="18387" y="256436"/>
                    <a:pt x="18841" y="256450"/>
                    <a:pt x="19296" y="256447"/>
                  </a:cubicBezTo>
                  <a:lnTo>
                    <a:pt x="22567" y="256447"/>
                  </a:lnTo>
                  <a:cubicBezTo>
                    <a:pt x="32640" y="256400"/>
                    <a:pt x="40979" y="248607"/>
                    <a:pt x="41706" y="238561"/>
                  </a:cubicBezTo>
                  <a:cubicBezTo>
                    <a:pt x="51584" y="120360"/>
                    <a:pt x="155413" y="32546"/>
                    <a:pt x="273614" y="42424"/>
                  </a:cubicBezTo>
                  <a:cubicBezTo>
                    <a:pt x="391816" y="52302"/>
                    <a:pt x="479630" y="156131"/>
                    <a:pt x="469751" y="274333"/>
                  </a:cubicBezTo>
                  <a:cubicBezTo>
                    <a:pt x="460450" y="385632"/>
                    <a:pt x="367396" y="471226"/>
                    <a:pt x="255709" y="471216"/>
                  </a:cubicBezTo>
                  <a:lnTo>
                    <a:pt x="239006" y="471216"/>
                  </a:lnTo>
                  <a:cubicBezTo>
                    <a:pt x="201425" y="471216"/>
                    <a:pt x="163984" y="470798"/>
                    <a:pt x="147768" y="471216"/>
                  </a:cubicBezTo>
                  <a:lnTo>
                    <a:pt x="145959" y="471216"/>
                  </a:lnTo>
                  <a:cubicBezTo>
                    <a:pt x="135287" y="470678"/>
                    <a:pt x="126199" y="478893"/>
                    <a:pt x="125661" y="489564"/>
                  </a:cubicBezTo>
                  <a:cubicBezTo>
                    <a:pt x="125646" y="489873"/>
                    <a:pt x="125638" y="490184"/>
                    <a:pt x="125637" y="490493"/>
                  </a:cubicBezTo>
                  <a:lnTo>
                    <a:pt x="125637" y="660652"/>
                  </a:lnTo>
                  <a:cubicBezTo>
                    <a:pt x="125637" y="671300"/>
                    <a:pt x="134268" y="679930"/>
                    <a:pt x="144915" y="679930"/>
                  </a:cubicBezTo>
                  <a:lnTo>
                    <a:pt x="148116" y="679930"/>
                  </a:lnTo>
                  <a:cubicBezTo>
                    <a:pt x="158763" y="679930"/>
                    <a:pt x="167394" y="671300"/>
                    <a:pt x="167394" y="660652"/>
                  </a:cubicBezTo>
                  <a:lnTo>
                    <a:pt x="167394" y="531902"/>
                  </a:lnTo>
                  <a:cubicBezTo>
                    <a:pt x="167394" y="521255"/>
                    <a:pt x="176025" y="512624"/>
                    <a:pt x="186671" y="512624"/>
                  </a:cubicBezTo>
                  <a:cubicBezTo>
                    <a:pt x="205114" y="512624"/>
                    <a:pt x="225505" y="512624"/>
                    <a:pt x="238728" y="512624"/>
                  </a:cubicBezTo>
                  <a:lnTo>
                    <a:pt x="255709" y="512624"/>
                  </a:lnTo>
                  <a:cubicBezTo>
                    <a:pt x="285394" y="512628"/>
                    <a:pt x="314853" y="507471"/>
                    <a:pt x="342772" y="497383"/>
                  </a:cubicBezTo>
                  <a:cubicBezTo>
                    <a:pt x="350914" y="494361"/>
                    <a:pt x="360070" y="497222"/>
                    <a:pt x="365042" y="504343"/>
                  </a:cubicBezTo>
                  <a:lnTo>
                    <a:pt x="532069" y="744722"/>
                  </a:lnTo>
                  <a:cubicBezTo>
                    <a:pt x="537922" y="753066"/>
                    <a:pt x="549245" y="755447"/>
                    <a:pt x="557958" y="750150"/>
                  </a:cubicBezTo>
                  <a:lnTo>
                    <a:pt x="560672" y="748480"/>
                  </a:lnTo>
                  <a:cubicBezTo>
                    <a:pt x="569762" y="742864"/>
                    <a:pt x="572580" y="730942"/>
                    <a:pt x="566964" y="721853"/>
                  </a:cubicBezTo>
                  <a:cubicBezTo>
                    <a:pt x="566887" y="721728"/>
                    <a:pt x="566811" y="721603"/>
                    <a:pt x="566727" y="721477"/>
                  </a:cubicBezTo>
                  <a:close/>
                </a:path>
              </a:pathLst>
            </a:custGeom>
            <a:solidFill>
              <a:schemeClr val="tx1"/>
            </a:solidFill>
            <a:ln w="1599" cap="flat">
              <a:noFill/>
              <a:prstDash val="solid"/>
              <a:miter/>
            </a:ln>
          </p:spPr>
          <p:txBody>
            <a:bodyPr rtlCol="0" anchor="ctr"/>
            <a:lstStyle/>
            <a:p>
              <a:endParaRPr lang="en-SE"/>
            </a:p>
          </p:txBody>
        </p:sp>
        <p:sp>
          <p:nvSpPr>
            <p:cNvPr id="6" name="Freeform 5">
              <a:extLst>
                <a:ext uri="{FF2B5EF4-FFF2-40B4-BE49-F238E27FC236}">
                  <a16:creationId xmlns:a16="http://schemas.microsoft.com/office/drawing/2014/main" id="{86828D1E-D3E1-EFC0-A9CA-14CD16912C88}"/>
                </a:ext>
              </a:extLst>
            </p:cNvPr>
            <p:cNvSpPr/>
            <p:nvPr/>
          </p:nvSpPr>
          <p:spPr>
            <a:xfrm>
              <a:off x="819692" y="1513209"/>
              <a:ext cx="41756" cy="47115"/>
            </a:xfrm>
            <a:custGeom>
              <a:avLst/>
              <a:gdLst>
                <a:gd name="connsiteX0" fmla="*/ 19255 w 41756"/>
                <a:gd name="connsiteY0" fmla="*/ 47098 h 47115"/>
                <a:gd name="connsiteX1" fmla="*/ 22456 w 41756"/>
                <a:gd name="connsiteY1" fmla="*/ 47098 h 47115"/>
                <a:gd name="connsiteX2" fmla="*/ 41734 w 41756"/>
                <a:gd name="connsiteY2" fmla="*/ 27820 h 47115"/>
                <a:gd name="connsiteX3" fmla="*/ 41734 w 41756"/>
                <a:gd name="connsiteY3" fmla="*/ 19260 h 47115"/>
                <a:gd name="connsiteX4" fmla="*/ 22457 w 41756"/>
                <a:gd name="connsiteY4" fmla="*/ -18 h 47115"/>
                <a:gd name="connsiteX5" fmla="*/ 22317 w 41756"/>
                <a:gd name="connsiteY5" fmla="*/ -18 h 47115"/>
                <a:gd name="connsiteX6" fmla="*/ 19046 w 41756"/>
                <a:gd name="connsiteY6" fmla="*/ -18 h 47115"/>
                <a:gd name="connsiteX7" fmla="*/ -23 w 41756"/>
                <a:gd name="connsiteY7" fmla="*/ 19191 h 47115"/>
                <a:gd name="connsiteX8" fmla="*/ -23 w 41756"/>
                <a:gd name="connsiteY8" fmla="*/ 27751 h 47115"/>
                <a:gd name="connsiteX9" fmla="*/ 19185 w 41756"/>
                <a:gd name="connsiteY9" fmla="*/ 47098 h 47115"/>
                <a:gd name="connsiteX10" fmla="*/ 19255 w 41756"/>
                <a:gd name="connsiteY10" fmla="*/ 47098 h 47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756" h="47115">
                  <a:moveTo>
                    <a:pt x="19255" y="47098"/>
                  </a:moveTo>
                  <a:lnTo>
                    <a:pt x="22456" y="47098"/>
                  </a:lnTo>
                  <a:cubicBezTo>
                    <a:pt x="33103" y="47098"/>
                    <a:pt x="41734" y="38468"/>
                    <a:pt x="41734" y="27820"/>
                  </a:cubicBezTo>
                  <a:lnTo>
                    <a:pt x="41734" y="19260"/>
                  </a:lnTo>
                  <a:cubicBezTo>
                    <a:pt x="41734" y="8612"/>
                    <a:pt x="33104" y="-18"/>
                    <a:pt x="22457" y="-18"/>
                  </a:cubicBezTo>
                  <a:cubicBezTo>
                    <a:pt x="22410" y="-18"/>
                    <a:pt x="22364" y="-18"/>
                    <a:pt x="22317" y="-18"/>
                  </a:cubicBezTo>
                  <a:lnTo>
                    <a:pt x="19046" y="-18"/>
                  </a:lnTo>
                  <a:cubicBezTo>
                    <a:pt x="8492" y="59"/>
                    <a:pt x="-23" y="8633"/>
                    <a:pt x="-23" y="19191"/>
                  </a:cubicBezTo>
                  <a:lnTo>
                    <a:pt x="-23" y="27751"/>
                  </a:lnTo>
                  <a:cubicBezTo>
                    <a:pt x="-61" y="38399"/>
                    <a:pt x="8539" y="47056"/>
                    <a:pt x="19185" y="47098"/>
                  </a:cubicBezTo>
                  <a:cubicBezTo>
                    <a:pt x="19208" y="47098"/>
                    <a:pt x="19232" y="47098"/>
                    <a:pt x="19255" y="47098"/>
                  </a:cubicBezTo>
                  <a:close/>
                </a:path>
              </a:pathLst>
            </a:custGeom>
            <a:solidFill>
              <a:schemeClr val="tx1"/>
            </a:solidFill>
            <a:ln w="1599" cap="flat">
              <a:noFill/>
              <a:prstDash val="solid"/>
              <a:miter/>
            </a:ln>
          </p:spPr>
          <p:txBody>
            <a:bodyPr rtlCol="0" anchor="ctr"/>
            <a:lstStyle/>
            <a:p>
              <a:endParaRPr lang="en-SE"/>
            </a:p>
          </p:txBody>
        </p:sp>
        <p:sp>
          <p:nvSpPr>
            <p:cNvPr id="7" name="Freeform 6">
              <a:extLst>
                <a:ext uri="{FF2B5EF4-FFF2-40B4-BE49-F238E27FC236}">
                  <a16:creationId xmlns:a16="http://schemas.microsoft.com/office/drawing/2014/main" id="{66668A0C-1E92-AEB8-24B4-04DA48B67099}"/>
                </a:ext>
              </a:extLst>
            </p:cNvPr>
            <p:cNvSpPr/>
            <p:nvPr/>
          </p:nvSpPr>
          <p:spPr>
            <a:xfrm>
              <a:off x="819762" y="952788"/>
              <a:ext cx="209626" cy="282669"/>
            </a:xfrm>
            <a:custGeom>
              <a:avLst/>
              <a:gdLst>
                <a:gd name="connsiteX0" fmla="*/ 194633 w 209626"/>
                <a:gd name="connsiteY0" fmla="*/ 268872 h 282669"/>
                <a:gd name="connsiteX1" fmla="*/ 198600 w 209626"/>
                <a:gd name="connsiteY1" fmla="*/ 267063 h 282669"/>
                <a:gd name="connsiteX2" fmla="*/ 207756 w 209626"/>
                <a:gd name="connsiteY2" fmla="*/ 241488 h 282669"/>
                <a:gd name="connsiteX3" fmla="*/ 206116 w 209626"/>
                <a:gd name="connsiteY3" fmla="*/ 238668 h 282669"/>
                <a:gd name="connsiteX4" fmla="*/ 46049 w 209626"/>
                <a:gd name="connsiteY4" fmla="*/ 8241 h 282669"/>
                <a:gd name="connsiteX5" fmla="*/ 24474 w 209626"/>
                <a:gd name="connsiteY5" fmla="*/ 864 h 282669"/>
                <a:gd name="connsiteX6" fmla="*/ 13479 w 209626"/>
                <a:gd name="connsiteY6" fmla="*/ 4343 h 282669"/>
                <a:gd name="connsiteX7" fmla="*/ -23 w 209626"/>
                <a:gd name="connsiteY7" fmla="*/ 22716 h 282669"/>
                <a:gd name="connsiteX8" fmla="*/ -23 w 209626"/>
                <a:gd name="connsiteY8" fmla="*/ 263374 h 282669"/>
                <a:gd name="connsiteX9" fmla="*/ 19255 w 209626"/>
                <a:gd name="connsiteY9" fmla="*/ 282652 h 282669"/>
                <a:gd name="connsiteX10" fmla="*/ 22456 w 209626"/>
                <a:gd name="connsiteY10" fmla="*/ 282652 h 282669"/>
                <a:gd name="connsiteX11" fmla="*/ 41734 w 209626"/>
                <a:gd name="connsiteY11" fmla="*/ 263374 h 282669"/>
                <a:gd name="connsiteX12" fmla="*/ 41734 w 209626"/>
                <a:gd name="connsiteY12" fmla="*/ 136573 h 282669"/>
                <a:gd name="connsiteX13" fmla="*/ 61506 w 209626"/>
                <a:gd name="connsiteY13" fmla="*/ 117802 h 282669"/>
                <a:gd name="connsiteX14" fmla="*/ 76531 w 209626"/>
                <a:gd name="connsiteY14" fmla="*/ 125647 h 282669"/>
                <a:gd name="connsiteX15" fmla="*/ 171528 w 209626"/>
                <a:gd name="connsiteY15" fmla="*/ 261982 h 282669"/>
                <a:gd name="connsiteX16" fmla="*/ 194633 w 209626"/>
                <a:gd name="connsiteY16" fmla="*/ 268872 h 2826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9626" h="282669">
                  <a:moveTo>
                    <a:pt x="194633" y="268872"/>
                  </a:moveTo>
                  <a:lnTo>
                    <a:pt x="198600" y="267063"/>
                  </a:lnTo>
                  <a:cubicBezTo>
                    <a:pt x="208191" y="262529"/>
                    <a:pt x="212290" y="251078"/>
                    <a:pt x="207756" y="241488"/>
                  </a:cubicBezTo>
                  <a:cubicBezTo>
                    <a:pt x="207290" y="240503"/>
                    <a:pt x="206742" y="239560"/>
                    <a:pt x="206116" y="238668"/>
                  </a:cubicBezTo>
                  <a:lnTo>
                    <a:pt x="46049" y="8241"/>
                  </a:lnTo>
                  <a:cubicBezTo>
                    <a:pt x="41238" y="1337"/>
                    <a:pt x="32505" y="-1649"/>
                    <a:pt x="24474" y="864"/>
                  </a:cubicBezTo>
                  <a:lnTo>
                    <a:pt x="13479" y="4343"/>
                  </a:lnTo>
                  <a:cubicBezTo>
                    <a:pt x="5451" y="6865"/>
                    <a:pt x="-14" y="14302"/>
                    <a:pt x="-23" y="22716"/>
                  </a:cubicBezTo>
                  <a:lnTo>
                    <a:pt x="-23" y="263374"/>
                  </a:lnTo>
                  <a:cubicBezTo>
                    <a:pt x="-23" y="274021"/>
                    <a:pt x="8608" y="282652"/>
                    <a:pt x="19255" y="282652"/>
                  </a:cubicBezTo>
                  <a:lnTo>
                    <a:pt x="22456" y="282652"/>
                  </a:lnTo>
                  <a:cubicBezTo>
                    <a:pt x="33103" y="282652"/>
                    <a:pt x="41734" y="274021"/>
                    <a:pt x="41734" y="263374"/>
                  </a:cubicBezTo>
                  <a:lnTo>
                    <a:pt x="41734" y="136573"/>
                  </a:lnTo>
                  <a:cubicBezTo>
                    <a:pt x="42010" y="125930"/>
                    <a:pt x="50863" y="117526"/>
                    <a:pt x="61506" y="117802"/>
                  </a:cubicBezTo>
                  <a:cubicBezTo>
                    <a:pt x="67457" y="117956"/>
                    <a:pt x="73003" y="120852"/>
                    <a:pt x="76531" y="125647"/>
                  </a:cubicBezTo>
                  <a:lnTo>
                    <a:pt x="171528" y="261982"/>
                  </a:lnTo>
                  <a:cubicBezTo>
                    <a:pt x="176616" y="269474"/>
                    <a:pt x="186273" y="272354"/>
                    <a:pt x="194633" y="268872"/>
                  </a:cubicBezTo>
                  <a:close/>
                </a:path>
              </a:pathLst>
            </a:custGeom>
            <a:solidFill>
              <a:schemeClr val="tx1"/>
            </a:solidFill>
            <a:ln w="1599" cap="flat">
              <a:noFill/>
              <a:prstDash val="solid"/>
              <a:miter/>
            </a:ln>
          </p:spPr>
          <p:txBody>
            <a:bodyPr rtlCol="0" anchor="ctr"/>
            <a:lstStyle/>
            <a:p>
              <a:endParaRPr lang="en-SE"/>
            </a:p>
          </p:txBody>
        </p:sp>
      </p:grpSp>
    </p:spTree>
    <p:extLst>
      <p:ext uri="{BB962C8B-B14F-4D97-AF65-F5344CB8AC3E}">
        <p14:creationId xmlns:p14="http://schemas.microsoft.com/office/powerpoint/2010/main" val="257907744"/>
      </p:ext>
    </p:extLst>
  </p:cSld>
  <p:clrMapOvr>
    <a:masterClrMapping/>
  </p:clrMapOvr>
  <p:transition spd="med"/>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theme" Target="../theme/theme2.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BodyContent"/>
          <p:cNvSpPr txBox="1">
            <a:spLocks noGrp="1"/>
          </p:cNvSpPr>
          <p:nvPr>
            <p:ph type="body" idx="1"/>
          </p:nvPr>
        </p:nvSpPr>
        <p:spPr>
          <a:xfrm>
            <a:off x="594000" y="1873251"/>
            <a:ext cx="10759800" cy="428853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84629" tIns="84629" rIns="84629" bIns="84629" anchor="ctr">
            <a:normAutofit/>
          </a:bodyPr>
          <a:lstStyle/>
          <a:p>
            <a:r>
              <a:rPr dirty="0" err="1"/>
              <a:t>Brödtext</a:t>
            </a:r>
            <a:r>
              <a:rPr dirty="0"/>
              <a:t> </a:t>
            </a:r>
            <a:r>
              <a:rPr dirty="0" err="1"/>
              <a:t>nivå</a:t>
            </a:r>
            <a:r>
              <a:rPr dirty="0"/>
              <a:t> </a:t>
            </a:r>
            <a:r>
              <a:rPr dirty="0" err="1"/>
              <a:t>ett</a:t>
            </a:r>
            <a:endParaRPr dirty="0"/>
          </a:p>
          <a:p>
            <a:pPr lvl="1"/>
            <a:r>
              <a:rPr dirty="0" err="1"/>
              <a:t>Brödtext</a:t>
            </a:r>
            <a:r>
              <a:rPr dirty="0"/>
              <a:t> </a:t>
            </a:r>
            <a:r>
              <a:rPr dirty="0" err="1"/>
              <a:t>nivå</a:t>
            </a:r>
            <a:r>
              <a:rPr dirty="0"/>
              <a:t> </a:t>
            </a:r>
            <a:r>
              <a:rPr dirty="0" err="1"/>
              <a:t>två</a:t>
            </a:r>
            <a:endParaRPr dirty="0"/>
          </a:p>
          <a:p>
            <a:pPr lvl="2"/>
            <a:r>
              <a:rPr dirty="0" err="1"/>
              <a:t>Brödtext</a:t>
            </a:r>
            <a:r>
              <a:rPr dirty="0"/>
              <a:t> </a:t>
            </a:r>
            <a:r>
              <a:rPr dirty="0" err="1"/>
              <a:t>nivå</a:t>
            </a:r>
            <a:r>
              <a:rPr dirty="0"/>
              <a:t> </a:t>
            </a:r>
            <a:r>
              <a:rPr dirty="0" err="1"/>
              <a:t>tre</a:t>
            </a:r>
            <a:endParaRPr dirty="0"/>
          </a:p>
          <a:p>
            <a:pPr lvl="3"/>
            <a:r>
              <a:rPr dirty="0" err="1"/>
              <a:t>Brödtext</a:t>
            </a:r>
            <a:r>
              <a:rPr dirty="0"/>
              <a:t> </a:t>
            </a:r>
            <a:r>
              <a:rPr dirty="0" err="1"/>
              <a:t>nivå</a:t>
            </a:r>
            <a:r>
              <a:rPr dirty="0"/>
              <a:t> </a:t>
            </a:r>
            <a:r>
              <a:rPr dirty="0" err="1"/>
              <a:t>fyra</a:t>
            </a:r>
            <a:endParaRPr dirty="0"/>
          </a:p>
          <a:p>
            <a:pPr lvl="4"/>
            <a:r>
              <a:rPr dirty="0" err="1"/>
              <a:t>Brödtext</a:t>
            </a:r>
            <a:r>
              <a:rPr dirty="0"/>
              <a:t> </a:t>
            </a:r>
            <a:r>
              <a:rPr dirty="0" err="1"/>
              <a:t>nivå</a:t>
            </a:r>
            <a:r>
              <a:rPr dirty="0"/>
              <a:t> fem</a:t>
            </a:r>
          </a:p>
        </p:txBody>
      </p:sp>
      <p:sp>
        <p:nvSpPr>
          <p:cNvPr id="4" name="Title1Center"/>
          <p:cNvSpPr txBox="1">
            <a:spLocks noGrp="1"/>
          </p:cNvSpPr>
          <p:nvPr>
            <p:ph type="title"/>
          </p:nvPr>
        </p:nvSpPr>
        <p:spPr>
          <a:xfrm>
            <a:off x="594000" y="365125"/>
            <a:ext cx="10759800" cy="150812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84629" tIns="84629" rIns="84629" bIns="84629" anchor="ctr">
            <a:normAutofit/>
          </a:bodyPr>
          <a:lstStyle/>
          <a:p>
            <a:r>
              <a:rPr dirty="0" err="1"/>
              <a:t>Titeltext</a:t>
            </a:r>
            <a:endParaRPr dirty="0"/>
          </a:p>
        </p:txBody>
      </p:sp>
      <p:sp>
        <p:nvSpPr>
          <p:cNvPr id="3" name="Date Placeholder 3">
            <a:extLst>
              <a:ext uri="{FF2B5EF4-FFF2-40B4-BE49-F238E27FC236}">
                <a16:creationId xmlns:a16="http://schemas.microsoft.com/office/drawing/2014/main" id="{CCE432F1-4AF5-F576-18FD-9897A5F43290}"/>
              </a:ext>
            </a:extLst>
          </p:cNvPr>
          <p:cNvSpPr>
            <a:spLocks noGrp="1"/>
          </p:cNvSpPr>
          <p:nvPr>
            <p:ph type="dt" sz="half" idx="2"/>
          </p:nvPr>
        </p:nvSpPr>
        <p:spPr>
          <a:xfrm>
            <a:off x="594000" y="0"/>
            <a:ext cx="2743200" cy="365125"/>
          </a:xfrm>
          <a:prstGeom prst="rect">
            <a:avLst/>
          </a:prstGeom>
        </p:spPr>
        <p:txBody>
          <a:bodyPr vert="horz" lIns="91440" tIns="45720" rIns="91440" bIns="45720" rtlCol="0" anchor="ctr"/>
          <a:lstStyle>
            <a:lvl1pPr algn="l">
              <a:defRPr sz="1200">
                <a:solidFill>
                  <a:schemeClr val="bg1">
                    <a:lumMod val="75000"/>
                  </a:schemeClr>
                </a:solidFill>
              </a:defRPr>
            </a:lvl1pPr>
          </a:lstStyle>
          <a:p>
            <a:endParaRPr lang="sv-SE"/>
          </a:p>
        </p:txBody>
      </p:sp>
      <p:sp>
        <p:nvSpPr>
          <p:cNvPr id="8" name="Slide Number Placeholder 5">
            <a:extLst>
              <a:ext uri="{FF2B5EF4-FFF2-40B4-BE49-F238E27FC236}">
                <a16:creationId xmlns:a16="http://schemas.microsoft.com/office/drawing/2014/main" id="{CFCD0FBB-7ED7-1918-C4AB-C12B818EED8A}"/>
              </a:ext>
            </a:extLst>
          </p:cNvPr>
          <p:cNvSpPr>
            <a:spLocks noGrp="1"/>
          </p:cNvSpPr>
          <p:nvPr>
            <p:ph type="sldNum" sz="quarter" idx="4"/>
          </p:nvPr>
        </p:nvSpPr>
        <p:spPr>
          <a:xfrm>
            <a:off x="594000" y="6366078"/>
            <a:ext cx="531415" cy="365125"/>
          </a:xfrm>
          <a:prstGeom prst="rect">
            <a:avLst/>
          </a:prstGeom>
        </p:spPr>
        <p:txBody>
          <a:bodyPr anchor="ctr"/>
          <a:lstStyle>
            <a:lvl1pPr>
              <a:defRPr sz="1200">
                <a:solidFill>
                  <a:schemeClr val="tx1">
                    <a:lumMod val="50000"/>
                    <a:lumOff val="50000"/>
                  </a:schemeClr>
                </a:solidFill>
              </a:defRPr>
            </a:lvl1pPr>
          </a:lstStyle>
          <a:p>
            <a:fld id="{A2DE29D7-3630-4216-8240-D5FF8217132B}" type="slidenum">
              <a:rPr lang="sv-SE" smtClean="0"/>
              <a:pPr/>
              <a:t>‹#›</a:t>
            </a:fld>
            <a:endParaRPr lang="sv-SE"/>
          </a:p>
        </p:txBody>
      </p:sp>
      <p:grpSp>
        <p:nvGrpSpPr>
          <p:cNvPr id="6" name="Group 5">
            <a:extLst>
              <a:ext uri="{FF2B5EF4-FFF2-40B4-BE49-F238E27FC236}">
                <a16:creationId xmlns:a16="http://schemas.microsoft.com/office/drawing/2014/main" id="{ED304C18-EA1D-EE38-A7DB-1964D4FDD37A}"/>
              </a:ext>
            </a:extLst>
          </p:cNvPr>
          <p:cNvGrpSpPr>
            <a:grpSpLocks noChangeAspect="1"/>
          </p:cNvGrpSpPr>
          <p:nvPr userDrawn="1"/>
        </p:nvGrpSpPr>
        <p:grpSpPr>
          <a:xfrm>
            <a:off x="10481184" y="6349964"/>
            <a:ext cx="1504442" cy="381239"/>
            <a:chOff x="10134618" y="6153795"/>
            <a:chExt cx="1857338" cy="470665"/>
          </a:xfrm>
          <a:solidFill>
            <a:srgbClr val="000000">
              <a:alpha val="7843"/>
            </a:srgbClr>
          </a:solidFill>
        </p:grpSpPr>
        <p:sp>
          <p:nvSpPr>
            <p:cNvPr id="9" name="Freeform 8">
              <a:extLst>
                <a:ext uri="{FF2B5EF4-FFF2-40B4-BE49-F238E27FC236}">
                  <a16:creationId xmlns:a16="http://schemas.microsoft.com/office/drawing/2014/main" id="{8DDACAC7-1470-81FB-FEDB-0F2E7984731C}"/>
                </a:ext>
              </a:extLst>
            </p:cNvPr>
            <p:cNvSpPr/>
            <p:nvPr/>
          </p:nvSpPr>
          <p:spPr>
            <a:xfrm>
              <a:off x="10134618" y="6153795"/>
              <a:ext cx="354358" cy="468217"/>
            </a:xfrm>
            <a:custGeom>
              <a:avLst/>
              <a:gdLst>
                <a:gd name="connsiteX0" fmla="*/ 352392 w 354358"/>
                <a:gd name="connsiteY0" fmla="*/ 448620 h 468217"/>
                <a:gd name="connsiteX1" fmla="*/ 251734 w 354358"/>
                <a:gd name="connsiteY1" fmla="*/ 303692 h 468217"/>
                <a:gd name="connsiteX2" fmla="*/ 254504 w 354358"/>
                <a:gd name="connsiteY2" fmla="*/ 287204 h 468217"/>
                <a:gd name="connsiteX3" fmla="*/ 298211 w 354358"/>
                <a:gd name="connsiteY3" fmla="*/ 78402 h 468217"/>
                <a:gd name="connsiteX4" fmla="*/ 240007 w 354358"/>
                <a:gd name="connsiteY4" fmla="*/ 20241 h 468217"/>
                <a:gd name="connsiteX5" fmla="*/ 3 w 354358"/>
                <a:gd name="connsiteY5" fmla="*/ 146733 h 468217"/>
                <a:gd name="connsiteX6" fmla="*/ 11142 w 354358"/>
                <a:gd name="connsiteY6" fmla="*/ 159431 h 468217"/>
                <a:gd name="connsiteX7" fmla="*/ 11990 w 354358"/>
                <a:gd name="connsiteY7" fmla="*/ 159456 h 468217"/>
                <a:gd name="connsiteX8" fmla="*/ 14024 w 354358"/>
                <a:gd name="connsiteY8" fmla="*/ 159456 h 468217"/>
                <a:gd name="connsiteX9" fmla="*/ 25925 w 354358"/>
                <a:gd name="connsiteY9" fmla="*/ 148335 h 468217"/>
                <a:gd name="connsiteX10" fmla="*/ 170129 w 354358"/>
                <a:gd name="connsiteY10" fmla="*/ 26373 h 468217"/>
                <a:gd name="connsiteX11" fmla="*/ 292091 w 354358"/>
                <a:gd name="connsiteY11" fmla="*/ 170578 h 468217"/>
                <a:gd name="connsiteX12" fmla="*/ 158996 w 354358"/>
                <a:gd name="connsiteY12" fmla="*/ 293003 h 468217"/>
                <a:gd name="connsiteX13" fmla="*/ 148610 w 354358"/>
                <a:gd name="connsiteY13" fmla="*/ 293003 h 468217"/>
                <a:gd name="connsiteX14" fmla="*/ 91876 w 354358"/>
                <a:gd name="connsiteY14" fmla="*/ 293003 h 468217"/>
                <a:gd name="connsiteX15" fmla="*/ 90751 w 354358"/>
                <a:gd name="connsiteY15" fmla="*/ 293003 h 468217"/>
                <a:gd name="connsiteX16" fmla="*/ 78130 w 354358"/>
                <a:gd name="connsiteY16" fmla="*/ 304413 h 468217"/>
                <a:gd name="connsiteX17" fmla="*/ 78115 w 354358"/>
                <a:gd name="connsiteY17" fmla="*/ 304990 h 468217"/>
                <a:gd name="connsiteX18" fmla="*/ 78115 w 354358"/>
                <a:gd name="connsiteY18" fmla="*/ 410798 h 468217"/>
                <a:gd name="connsiteX19" fmla="*/ 90102 w 354358"/>
                <a:gd name="connsiteY19" fmla="*/ 422785 h 468217"/>
                <a:gd name="connsiteX20" fmla="*/ 92092 w 354358"/>
                <a:gd name="connsiteY20" fmla="*/ 422785 h 468217"/>
                <a:gd name="connsiteX21" fmla="*/ 104080 w 354358"/>
                <a:gd name="connsiteY21" fmla="*/ 410798 h 468217"/>
                <a:gd name="connsiteX22" fmla="*/ 104080 w 354358"/>
                <a:gd name="connsiteY22" fmla="*/ 330739 h 468217"/>
                <a:gd name="connsiteX23" fmla="*/ 116067 w 354358"/>
                <a:gd name="connsiteY23" fmla="*/ 318752 h 468217"/>
                <a:gd name="connsiteX24" fmla="*/ 148437 w 354358"/>
                <a:gd name="connsiteY24" fmla="*/ 318752 h 468217"/>
                <a:gd name="connsiteX25" fmla="*/ 158996 w 354358"/>
                <a:gd name="connsiteY25" fmla="*/ 318752 h 468217"/>
                <a:gd name="connsiteX26" fmla="*/ 213133 w 354358"/>
                <a:gd name="connsiteY26" fmla="*/ 309275 h 468217"/>
                <a:gd name="connsiteX27" fmla="*/ 226981 w 354358"/>
                <a:gd name="connsiteY27" fmla="*/ 313602 h 468217"/>
                <a:gd name="connsiteX28" fmla="*/ 330841 w 354358"/>
                <a:gd name="connsiteY28" fmla="*/ 463074 h 468217"/>
                <a:gd name="connsiteX29" fmla="*/ 346939 w 354358"/>
                <a:gd name="connsiteY29" fmla="*/ 466450 h 468217"/>
                <a:gd name="connsiteX30" fmla="*/ 348627 w 354358"/>
                <a:gd name="connsiteY30" fmla="*/ 465411 h 468217"/>
                <a:gd name="connsiteX31" fmla="*/ 352539 w 354358"/>
                <a:gd name="connsiteY31" fmla="*/ 448854 h 468217"/>
                <a:gd name="connsiteX32" fmla="*/ 352392 w 354358"/>
                <a:gd name="connsiteY32" fmla="*/ 448620 h 4682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354358" h="468217">
                  <a:moveTo>
                    <a:pt x="352392" y="448620"/>
                  </a:moveTo>
                  <a:lnTo>
                    <a:pt x="251734" y="303692"/>
                  </a:lnTo>
                  <a:cubicBezTo>
                    <a:pt x="248040" y="298353"/>
                    <a:pt x="249268" y="291043"/>
                    <a:pt x="254504" y="287204"/>
                  </a:cubicBezTo>
                  <a:cubicBezTo>
                    <a:pt x="312622" y="243583"/>
                    <a:pt x="340275" y="161101"/>
                    <a:pt x="298211" y="78402"/>
                  </a:cubicBezTo>
                  <a:cubicBezTo>
                    <a:pt x="285427" y="53363"/>
                    <a:pt x="265055" y="33006"/>
                    <a:pt x="240007" y="20241"/>
                  </a:cubicBezTo>
                  <a:cubicBezTo>
                    <a:pt x="124246" y="-38657"/>
                    <a:pt x="8528" y="39195"/>
                    <a:pt x="3" y="146733"/>
                  </a:cubicBezTo>
                  <a:cubicBezTo>
                    <a:pt x="-427" y="153316"/>
                    <a:pt x="4560" y="159001"/>
                    <a:pt x="11142" y="159431"/>
                  </a:cubicBezTo>
                  <a:cubicBezTo>
                    <a:pt x="11425" y="159449"/>
                    <a:pt x="11707" y="159458"/>
                    <a:pt x="11990" y="159456"/>
                  </a:cubicBezTo>
                  <a:lnTo>
                    <a:pt x="14024" y="159456"/>
                  </a:lnTo>
                  <a:cubicBezTo>
                    <a:pt x="20287" y="159427"/>
                    <a:pt x="25473" y="154581"/>
                    <a:pt x="25925" y="148335"/>
                  </a:cubicBezTo>
                  <a:cubicBezTo>
                    <a:pt x="32067" y="74835"/>
                    <a:pt x="96630" y="20231"/>
                    <a:pt x="170129" y="26373"/>
                  </a:cubicBezTo>
                  <a:cubicBezTo>
                    <a:pt x="243629" y="32516"/>
                    <a:pt x="298233" y="97078"/>
                    <a:pt x="292091" y="170578"/>
                  </a:cubicBezTo>
                  <a:cubicBezTo>
                    <a:pt x="286307" y="239786"/>
                    <a:pt x="228444" y="293010"/>
                    <a:pt x="158996" y="293003"/>
                  </a:cubicBezTo>
                  <a:lnTo>
                    <a:pt x="148610" y="293003"/>
                  </a:lnTo>
                  <a:cubicBezTo>
                    <a:pt x="125241" y="293003"/>
                    <a:pt x="101959" y="292744"/>
                    <a:pt x="91876" y="293003"/>
                  </a:cubicBezTo>
                  <a:lnTo>
                    <a:pt x="90751" y="293003"/>
                  </a:lnTo>
                  <a:cubicBezTo>
                    <a:pt x="84115" y="292669"/>
                    <a:pt x="78464" y="297777"/>
                    <a:pt x="78130" y="304413"/>
                  </a:cubicBezTo>
                  <a:cubicBezTo>
                    <a:pt x="78120" y="304605"/>
                    <a:pt x="78115" y="304798"/>
                    <a:pt x="78115" y="304990"/>
                  </a:cubicBezTo>
                  <a:lnTo>
                    <a:pt x="78115" y="410798"/>
                  </a:lnTo>
                  <a:cubicBezTo>
                    <a:pt x="78115" y="417419"/>
                    <a:pt x="83482" y="422785"/>
                    <a:pt x="90102" y="422785"/>
                  </a:cubicBezTo>
                  <a:lnTo>
                    <a:pt x="92092" y="422785"/>
                  </a:lnTo>
                  <a:cubicBezTo>
                    <a:pt x="98713" y="422785"/>
                    <a:pt x="104080" y="417419"/>
                    <a:pt x="104080" y="410798"/>
                  </a:cubicBezTo>
                  <a:lnTo>
                    <a:pt x="104080" y="330739"/>
                  </a:lnTo>
                  <a:cubicBezTo>
                    <a:pt x="104080" y="324119"/>
                    <a:pt x="109447" y="318752"/>
                    <a:pt x="116067" y="318752"/>
                  </a:cubicBezTo>
                  <a:cubicBezTo>
                    <a:pt x="127535" y="318752"/>
                    <a:pt x="140214" y="318752"/>
                    <a:pt x="148437" y="318752"/>
                  </a:cubicBezTo>
                  <a:lnTo>
                    <a:pt x="158996" y="318752"/>
                  </a:lnTo>
                  <a:cubicBezTo>
                    <a:pt x="177454" y="318754"/>
                    <a:pt x="195772" y="315547"/>
                    <a:pt x="213133" y="309275"/>
                  </a:cubicBezTo>
                  <a:cubicBezTo>
                    <a:pt x="218195" y="307395"/>
                    <a:pt x="223889" y="309174"/>
                    <a:pt x="226981" y="313602"/>
                  </a:cubicBezTo>
                  <a:lnTo>
                    <a:pt x="330841" y="463074"/>
                  </a:lnTo>
                  <a:cubicBezTo>
                    <a:pt x="334480" y="468263"/>
                    <a:pt x="341521" y="469743"/>
                    <a:pt x="346939" y="466450"/>
                  </a:cubicBezTo>
                  <a:lnTo>
                    <a:pt x="348627" y="465411"/>
                  </a:lnTo>
                  <a:cubicBezTo>
                    <a:pt x="354279" y="461919"/>
                    <a:pt x="356031" y="454506"/>
                    <a:pt x="352539" y="448854"/>
                  </a:cubicBezTo>
                  <a:cubicBezTo>
                    <a:pt x="352491" y="448776"/>
                    <a:pt x="352444" y="448698"/>
                    <a:pt x="352392" y="448620"/>
                  </a:cubicBezTo>
                  <a:close/>
                </a:path>
              </a:pathLst>
            </a:custGeom>
            <a:grpFill/>
            <a:ln w="4307" cap="flat">
              <a:noFill/>
              <a:prstDash val="solid"/>
              <a:miter/>
            </a:ln>
          </p:spPr>
          <p:txBody>
            <a:bodyPr rtlCol="0" anchor="ctr"/>
            <a:lstStyle/>
            <a:p>
              <a:endParaRPr lang="en-SE"/>
            </a:p>
          </p:txBody>
        </p:sp>
        <p:sp>
          <p:nvSpPr>
            <p:cNvPr id="10" name="Freeform 9">
              <a:extLst>
                <a:ext uri="{FF2B5EF4-FFF2-40B4-BE49-F238E27FC236}">
                  <a16:creationId xmlns:a16="http://schemas.microsoft.com/office/drawing/2014/main" id="{B80A182D-284D-22B2-E63E-9B245E997503}"/>
                </a:ext>
              </a:extLst>
            </p:cNvPr>
            <p:cNvSpPr/>
            <p:nvPr/>
          </p:nvSpPr>
          <p:spPr>
            <a:xfrm>
              <a:off x="10212755" y="6595163"/>
              <a:ext cx="25965" cy="29297"/>
            </a:xfrm>
            <a:custGeom>
              <a:avLst/>
              <a:gdLst>
                <a:gd name="connsiteX0" fmla="*/ 11964 w 25965"/>
                <a:gd name="connsiteY0" fmla="*/ 29280 h 29297"/>
                <a:gd name="connsiteX1" fmla="*/ 13955 w 25965"/>
                <a:gd name="connsiteY1" fmla="*/ 29280 h 29297"/>
                <a:gd name="connsiteX2" fmla="*/ 25942 w 25965"/>
                <a:gd name="connsiteY2" fmla="*/ 17292 h 29297"/>
                <a:gd name="connsiteX3" fmla="*/ 25942 w 25965"/>
                <a:gd name="connsiteY3" fmla="*/ 11970 h 29297"/>
                <a:gd name="connsiteX4" fmla="*/ 13956 w 25965"/>
                <a:gd name="connsiteY4" fmla="*/ -18 h 29297"/>
                <a:gd name="connsiteX5" fmla="*/ 13869 w 25965"/>
                <a:gd name="connsiteY5" fmla="*/ -18 h 29297"/>
                <a:gd name="connsiteX6" fmla="*/ 11835 w 25965"/>
                <a:gd name="connsiteY6" fmla="*/ -18 h 29297"/>
                <a:gd name="connsiteX7" fmla="*/ -23 w 25965"/>
                <a:gd name="connsiteY7" fmla="*/ 11926 h 29297"/>
                <a:gd name="connsiteX8" fmla="*/ -23 w 25965"/>
                <a:gd name="connsiteY8" fmla="*/ 17249 h 29297"/>
                <a:gd name="connsiteX9" fmla="*/ 11921 w 25965"/>
                <a:gd name="connsiteY9" fmla="*/ 29280 h 29297"/>
                <a:gd name="connsiteX10" fmla="*/ 11964 w 25965"/>
                <a:gd name="connsiteY10" fmla="*/ 29280 h 29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965" h="29297">
                  <a:moveTo>
                    <a:pt x="11964" y="29280"/>
                  </a:moveTo>
                  <a:lnTo>
                    <a:pt x="13955" y="29280"/>
                  </a:lnTo>
                  <a:cubicBezTo>
                    <a:pt x="20575" y="29280"/>
                    <a:pt x="25942" y="23914"/>
                    <a:pt x="25942" y="17292"/>
                  </a:cubicBezTo>
                  <a:lnTo>
                    <a:pt x="25942" y="11970"/>
                  </a:lnTo>
                  <a:cubicBezTo>
                    <a:pt x="25942" y="5349"/>
                    <a:pt x="20576" y="-18"/>
                    <a:pt x="13956" y="-18"/>
                  </a:cubicBezTo>
                  <a:cubicBezTo>
                    <a:pt x="13927" y="-18"/>
                    <a:pt x="13898" y="-18"/>
                    <a:pt x="13869" y="-18"/>
                  </a:cubicBezTo>
                  <a:lnTo>
                    <a:pt x="11835" y="-18"/>
                  </a:lnTo>
                  <a:cubicBezTo>
                    <a:pt x="5272" y="30"/>
                    <a:pt x="-23" y="5362"/>
                    <a:pt x="-23" y="11926"/>
                  </a:cubicBezTo>
                  <a:lnTo>
                    <a:pt x="-23" y="17249"/>
                  </a:lnTo>
                  <a:cubicBezTo>
                    <a:pt x="-47" y="23870"/>
                    <a:pt x="5301" y="29254"/>
                    <a:pt x="11921" y="29280"/>
                  </a:cubicBezTo>
                  <a:cubicBezTo>
                    <a:pt x="11935" y="29280"/>
                    <a:pt x="11950" y="29280"/>
                    <a:pt x="11964" y="29280"/>
                  </a:cubicBezTo>
                  <a:close/>
                </a:path>
              </a:pathLst>
            </a:custGeom>
            <a:grpFill/>
            <a:ln w="4307" cap="flat">
              <a:noFill/>
              <a:prstDash val="solid"/>
              <a:miter/>
            </a:ln>
          </p:spPr>
          <p:txBody>
            <a:bodyPr rtlCol="0" anchor="ctr"/>
            <a:lstStyle/>
            <a:p>
              <a:endParaRPr lang="en-SE"/>
            </a:p>
          </p:txBody>
        </p:sp>
        <p:sp>
          <p:nvSpPr>
            <p:cNvPr id="11" name="Freeform 10">
              <a:extLst>
                <a:ext uri="{FF2B5EF4-FFF2-40B4-BE49-F238E27FC236}">
                  <a16:creationId xmlns:a16="http://schemas.microsoft.com/office/drawing/2014/main" id="{DF3F9852-8E2E-36D6-AACF-729D1C4309BF}"/>
                </a:ext>
              </a:extLst>
            </p:cNvPr>
            <p:cNvSpPr/>
            <p:nvPr/>
          </p:nvSpPr>
          <p:spPr>
            <a:xfrm>
              <a:off x="10212799" y="6246683"/>
              <a:ext cx="130348" cy="175768"/>
            </a:xfrm>
            <a:custGeom>
              <a:avLst/>
              <a:gdLst>
                <a:gd name="connsiteX0" fmla="*/ 121018 w 130348"/>
                <a:gd name="connsiteY0" fmla="*/ 167183 h 175768"/>
                <a:gd name="connsiteX1" fmla="*/ 123484 w 130348"/>
                <a:gd name="connsiteY1" fmla="*/ 166057 h 175768"/>
                <a:gd name="connsiteX2" fmla="*/ 129177 w 130348"/>
                <a:gd name="connsiteY2" fmla="*/ 150155 h 175768"/>
                <a:gd name="connsiteX3" fmla="*/ 128158 w 130348"/>
                <a:gd name="connsiteY3" fmla="*/ 148401 h 175768"/>
                <a:gd name="connsiteX4" fmla="*/ 28625 w 130348"/>
                <a:gd name="connsiteY4" fmla="*/ 5118 h 175768"/>
                <a:gd name="connsiteX5" fmla="*/ 15210 w 130348"/>
                <a:gd name="connsiteY5" fmla="*/ 530 h 175768"/>
                <a:gd name="connsiteX6" fmla="*/ 8373 w 130348"/>
                <a:gd name="connsiteY6" fmla="*/ 2694 h 175768"/>
                <a:gd name="connsiteX7" fmla="*/ -23 w 130348"/>
                <a:gd name="connsiteY7" fmla="*/ 14119 h 175768"/>
                <a:gd name="connsiteX8" fmla="*/ -23 w 130348"/>
                <a:gd name="connsiteY8" fmla="*/ 163764 h 175768"/>
                <a:gd name="connsiteX9" fmla="*/ 11964 w 130348"/>
                <a:gd name="connsiteY9" fmla="*/ 175751 h 175768"/>
                <a:gd name="connsiteX10" fmla="*/ 13955 w 130348"/>
                <a:gd name="connsiteY10" fmla="*/ 175751 h 175768"/>
                <a:gd name="connsiteX11" fmla="*/ 25942 w 130348"/>
                <a:gd name="connsiteY11" fmla="*/ 163764 h 175768"/>
                <a:gd name="connsiteX12" fmla="*/ 25942 w 130348"/>
                <a:gd name="connsiteY12" fmla="*/ 84917 h 175768"/>
                <a:gd name="connsiteX13" fmla="*/ 38237 w 130348"/>
                <a:gd name="connsiteY13" fmla="*/ 73245 h 175768"/>
                <a:gd name="connsiteX14" fmla="*/ 47580 w 130348"/>
                <a:gd name="connsiteY14" fmla="*/ 78123 h 175768"/>
                <a:gd name="connsiteX15" fmla="*/ 106650 w 130348"/>
                <a:gd name="connsiteY15" fmla="*/ 162898 h 175768"/>
                <a:gd name="connsiteX16" fmla="*/ 121018 w 130348"/>
                <a:gd name="connsiteY16" fmla="*/ 167183 h 175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0348" h="175768">
                  <a:moveTo>
                    <a:pt x="121018" y="167183"/>
                  </a:moveTo>
                  <a:lnTo>
                    <a:pt x="123484" y="166057"/>
                  </a:lnTo>
                  <a:cubicBezTo>
                    <a:pt x="129448" y="163238"/>
                    <a:pt x="131997" y="156118"/>
                    <a:pt x="129177" y="150155"/>
                  </a:cubicBezTo>
                  <a:cubicBezTo>
                    <a:pt x="128888" y="149542"/>
                    <a:pt x="128547" y="148956"/>
                    <a:pt x="128158" y="148401"/>
                  </a:cubicBezTo>
                  <a:lnTo>
                    <a:pt x="28625" y="5118"/>
                  </a:lnTo>
                  <a:cubicBezTo>
                    <a:pt x="25634" y="825"/>
                    <a:pt x="20204" y="-1032"/>
                    <a:pt x="15210" y="530"/>
                  </a:cubicBezTo>
                  <a:lnTo>
                    <a:pt x="8373" y="2694"/>
                  </a:lnTo>
                  <a:cubicBezTo>
                    <a:pt x="3381" y="4262"/>
                    <a:pt x="-18" y="8886"/>
                    <a:pt x="-23" y="14119"/>
                  </a:cubicBezTo>
                  <a:lnTo>
                    <a:pt x="-23" y="163764"/>
                  </a:lnTo>
                  <a:cubicBezTo>
                    <a:pt x="-23" y="170384"/>
                    <a:pt x="5344" y="175751"/>
                    <a:pt x="11964" y="175751"/>
                  </a:cubicBezTo>
                  <a:lnTo>
                    <a:pt x="13955" y="175751"/>
                  </a:lnTo>
                  <a:cubicBezTo>
                    <a:pt x="20575" y="175751"/>
                    <a:pt x="25942" y="170384"/>
                    <a:pt x="25942" y="163764"/>
                  </a:cubicBezTo>
                  <a:lnTo>
                    <a:pt x="25942" y="84917"/>
                  </a:lnTo>
                  <a:cubicBezTo>
                    <a:pt x="26114" y="78299"/>
                    <a:pt x="31619" y="73073"/>
                    <a:pt x="38237" y="73245"/>
                  </a:cubicBezTo>
                  <a:cubicBezTo>
                    <a:pt x="41937" y="73341"/>
                    <a:pt x="45386" y="75141"/>
                    <a:pt x="47580" y="78123"/>
                  </a:cubicBezTo>
                  <a:lnTo>
                    <a:pt x="106650" y="162898"/>
                  </a:lnTo>
                  <a:cubicBezTo>
                    <a:pt x="109814" y="167557"/>
                    <a:pt x="115819" y="169348"/>
                    <a:pt x="121018" y="167183"/>
                  </a:cubicBezTo>
                  <a:close/>
                </a:path>
              </a:pathLst>
            </a:custGeom>
            <a:grpFill/>
            <a:ln w="4307" cap="flat">
              <a:noFill/>
              <a:prstDash val="solid"/>
              <a:miter/>
            </a:ln>
          </p:spPr>
          <p:txBody>
            <a:bodyPr rtlCol="0" anchor="ctr"/>
            <a:lstStyle/>
            <a:p>
              <a:endParaRPr lang="en-SE"/>
            </a:p>
          </p:txBody>
        </p:sp>
        <p:sp>
          <p:nvSpPr>
            <p:cNvPr id="12" name="Freeform 11">
              <a:extLst>
                <a:ext uri="{FF2B5EF4-FFF2-40B4-BE49-F238E27FC236}">
                  <a16:creationId xmlns:a16="http://schemas.microsoft.com/office/drawing/2014/main" id="{64ECE30B-6D6D-680A-FE1F-E99D327341AE}"/>
                </a:ext>
              </a:extLst>
            </p:cNvPr>
            <p:cNvSpPr/>
            <p:nvPr/>
          </p:nvSpPr>
          <p:spPr>
            <a:xfrm>
              <a:off x="10659440" y="6327239"/>
              <a:ext cx="73138" cy="107769"/>
            </a:xfrm>
            <a:custGeom>
              <a:avLst/>
              <a:gdLst>
                <a:gd name="connsiteX0" fmla="*/ 73112 w 73138"/>
                <a:gd name="connsiteY0" fmla="*/ 31278 h 107769"/>
                <a:gd name="connsiteX1" fmla="*/ 66837 w 73138"/>
                <a:gd name="connsiteY1" fmla="*/ 49108 h 107769"/>
                <a:gd name="connsiteX2" fmla="*/ 51215 w 73138"/>
                <a:gd name="connsiteY2" fmla="*/ 60446 h 107769"/>
                <a:gd name="connsiteX3" fmla="*/ 68265 w 73138"/>
                <a:gd name="connsiteY3" fmla="*/ 95066 h 107769"/>
                <a:gd name="connsiteX4" fmla="*/ 68612 w 73138"/>
                <a:gd name="connsiteY4" fmla="*/ 101730 h 107769"/>
                <a:gd name="connsiteX5" fmla="*/ 64284 w 73138"/>
                <a:gd name="connsiteY5" fmla="*/ 106837 h 107769"/>
                <a:gd name="connsiteX6" fmla="*/ 60389 w 73138"/>
                <a:gd name="connsiteY6" fmla="*/ 107746 h 107769"/>
                <a:gd name="connsiteX7" fmla="*/ 52513 w 73138"/>
                <a:gd name="connsiteY7" fmla="*/ 102769 h 107769"/>
                <a:gd name="connsiteX8" fmla="*/ 32607 w 73138"/>
                <a:gd name="connsiteY8" fmla="*/ 62480 h 107769"/>
                <a:gd name="connsiteX9" fmla="*/ 17287 w 73138"/>
                <a:gd name="connsiteY9" fmla="*/ 62480 h 107769"/>
                <a:gd name="connsiteX10" fmla="*/ 17287 w 73138"/>
                <a:gd name="connsiteY10" fmla="*/ 98268 h 107769"/>
                <a:gd name="connsiteX11" fmla="*/ 8632 w 73138"/>
                <a:gd name="connsiteY11" fmla="*/ 106923 h 107769"/>
                <a:gd name="connsiteX12" fmla="*/ -23 w 73138"/>
                <a:gd name="connsiteY12" fmla="*/ 98268 h 107769"/>
                <a:gd name="connsiteX13" fmla="*/ -23 w 73138"/>
                <a:gd name="connsiteY13" fmla="*/ 8819 h 107769"/>
                <a:gd name="connsiteX14" fmla="*/ 2531 w 73138"/>
                <a:gd name="connsiteY14" fmla="*/ 2630 h 107769"/>
                <a:gd name="connsiteX15" fmla="*/ 8762 w 73138"/>
                <a:gd name="connsiteY15" fmla="*/ -9 h 107769"/>
                <a:gd name="connsiteX16" fmla="*/ 39834 w 73138"/>
                <a:gd name="connsiteY16" fmla="*/ -9 h 107769"/>
                <a:gd name="connsiteX17" fmla="*/ 63462 w 73138"/>
                <a:gd name="connsiteY17" fmla="*/ 9122 h 107769"/>
                <a:gd name="connsiteX18" fmla="*/ 73112 w 73138"/>
                <a:gd name="connsiteY18" fmla="*/ 31278 h 107769"/>
                <a:gd name="connsiteX19" fmla="*/ 40137 w 73138"/>
                <a:gd name="connsiteY19" fmla="*/ 44780 h 107769"/>
                <a:gd name="connsiteX20" fmla="*/ 50912 w 73138"/>
                <a:gd name="connsiteY20" fmla="*/ 40453 h 107769"/>
                <a:gd name="connsiteX21" fmla="*/ 52561 w 73138"/>
                <a:gd name="connsiteY21" fmla="*/ 23151 h 107769"/>
                <a:gd name="connsiteX22" fmla="*/ 50696 w 73138"/>
                <a:gd name="connsiteY22" fmla="*/ 21325 h 107769"/>
                <a:gd name="connsiteX23" fmla="*/ 39531 w 73138"/>
                <a:gd name="connsiteY23" fmla="*/ 17344 h 107769"/>
                <a:gd name="connsiteX24" fmla="*/ 17287 w 73138"/>
                <a:gd name="connsiteY24" fmla="*/ 17344 h 107769"/>
                <a:gd name="connsiteX25" fmla="*/ 17287 w 73138"/>
                <a:gd name="connsiteY25" fmla="*/ 44780 h 107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3138" h="107769">
                  <a:moveTo>
                    <a:pt x="73112" y="31278"/>
                  </a:moveTo>
                  <a:cubicBezTo>
                    <a:pt x="73099" y="37760"/>
                    <a:pt x="70888" y="44045"/>
                    <a:pt x="66837" y="49108"/>
                  </a:cubicBezTo>
                  <a:cubicBezTo>
                    <a:pt x="62908" y="54392"/>
                    <a:pt x="57455" y="58348"/>
                    <a:pt x="51215" y="60446"/>
                  </a:cubicBezTo>
                  <a:lnTo>
                    <a:pt x="68265" y="95066"/>
                  </a:lnTo>
                  <a:cubicBezTo>
                    <a:pt x="69308" y="97141"/>
                    <a:pt x="69434" y="99558"/>
                    <a:pt x="68612" y="101730"/>
                  </a:cubicBezTo>
                  <a:cubicBezTo>
                    <a:pt x="67910" y="103944"/>
                    <a:pt x="66353" y="105784"/>
                    <a:pt x="64284" y="106837"/>
                  </a:cubicBezTo>
                  <a:cubicBezTo>
                    <a:pt x="63077" y="107440"/>
                    <a:pt x="61739" y="107751"/>
                    <a:pt x="60389" y="107746"/>
                  </a:cubicBezTo>
                  <a:cubicBezTo>
                    <a:pt x="56988" y="107877"/>
                    <a:pt x="53855" y="105899"/>
                    <a:pt x="52513" y="102769"/>
                  </a:cubicBezTo>
                  <a:lnTo>
                    <a:pt x="32607" y="62480"/>
                  </a:lnTo>
                  <a:lnTo>
                    <a:pt x="17287" y="62480"/>
                  </a:lnTo>
                  <a:lnTo>
                    <a:pt x="17287" y="98268"/>
                  </a:lnTo>
                  <a:cubicBezTo>
                    <a:pt x="17287" y="103048"/>
                    <a:pt x="13414" y="106923"/>
                    <a:pt x="8632" y="106923"/>
                  </a:cubicBezTo>
                  <a:cubicBezTo>
                    <a:pt x="3850" y="106923"/>
                    <a:pt x="-23" y="103048"/>
                    <a:pt x="-23" y="98268"/>
                  </a:cubicBezTo>
                  <a:lnTo>
                    <a:pt x="-23" y="8819"/>
                  </a:lnTo>
                  <a:cubicBezTo>
                    <a:pt x="-36" y="6497"/>
                    <a:pt x="882" y="4267"/>
                    <a:pt x="2531" y="2630"/>
                  </a:cubicBezTo>
                  <a:cubicBezTo>
                    <a:pt x="4145" y="915"/>
                    <a:pt x="6408" y="-43"/>
                    <a:pt x="8762" y="-9"/>
                  </a:cubicBezTo>
                  <a:lnTo>
                    <a:pt x="39834" y="-9"/>
                  </a:lnTo>
                  <a:cubicBezTo>
                    <a:pt x="48605" y="-204"/>
                    <a:pt x="57100" y="3078"/>
                    <a:pt x="63462" y="9122"/>
                  </a:cubicBezTo>
                  <a:cubicBezTo>
                    <a:pt x="69719" y="14771"/>
                    <a:pt x="73238" y="22847"/>
                    <a:pt x="73112" y="31278"/>
                  </a:cubicBezTo>
                  <a:close/>
                  <a:moveTo>
                    <a:pt x="40137" y="44780"/>
                  </a:moveTo>
                  <a:cubicBezTo>
                    <a:pt x="44127" y="44650"/>
                    <a:pt x="47939" y="43118"/>
                    <a:pt x="50912" y="40453"/>
                  </a:cubicBezTo>
                  <a:cubicBezTo>
                    <a:pt x="56144" y="36131"/>
                    <a:pt x="56884" y="28384"/>
                    <a:pt x="52561" y="23151"/>
                  </a:cubicBezTo>
                  <a:cubicBezTo>
                    <a:pt x="52007" y="22478"/>
                    <a:pt x="51379" y="21866"/>
                    <a:pt x="50696" y="21325"/>
                  </a:cubicBezTo>
                  <a:cubicBezTo>
                    <a:pt x="47584" y="18678"/>
                    <a:pt x="43616" y="17262"/>
                    <a:pt x="39531" y="17344"/>
                  </a:cubicBezTo>
                  <a:lnTo>
                    <a:pt x="17287" y="17344"/>
                  </a:lnTo>
                  <a:lnTo>
                    <a:pt x="17287" y="44780"/>
                  </a:lnTo>
                  <a:close/>
                </a:path>
              </a:pathLst>
            </a:custGeom>
            <a:grpFill/>
            <a:ln w="4307" cap="flat">
              <a:noFill/>
              <a:prstDash val="solid"/>
              <a:miter/>
            </a:ln>
          </p:spPr>
          <p:txBody>
            <a:bodyPr rtlCol="0" anchor="ctr"/>
            <a:lstStyle/>
            <a:p>
              <a:endParaRPr lang="en-SE"/>
            </a:p>
          </p:txBody>
        </p:sp>
        <p:sp>
          <p:nvSpPr>
            <p:cNvPr id="13" name="Freeform 12">
              <a:extLst>
                <a:ext uri="{FF2B5EF4-FFF2-40B4-BE49-F238E27FC236}">
                  <a16:creationId xmlns:a16="http://schemas.microsoft.com/office/drawing/2014/main" id="{41F1C7CF-895F-B076-E3F2-40BB128C5D51}"/>
                </a:ext>
              </a:extLst>
            </p:cNvPr>
            <p:cNvSpPr/>
            <p:nvPr/>
          </p:nvSpPr>
          <p:spPr>
            <a:xfrm>
              <a:off x="10787402" y="6327247"/>
              <a:ext cx="72055" cy="107539"/>
            </a:xfrm>
            <a:custGeom>
              <a:avLst/>
              <a:gdLst>
                <a:gd name="connsiteX0" fmla="*/ 63161 w 72055"/>
                <a:gd name="connsiteY0" fmla="*/ 89951 h 107539"/>
                <a:gd name="connsiteX1" fmla="*/ 69393 w 72055"/>
                <a:gd name="connsiteY1" fmla="*/ 92548 h 107539"/>
                <a:gd name="connsiteX2" fmla="*/ 72033 w 72055"/>
                <a:gd name="connsiteY2" fmla="*/ 98866 h 107539"/>
                <a:gd name="connsiteX3" fmla="*/ 63378 w 72055"/>
                <a:gd name="connsiteY3" fmla="*/ 107521 h 107539"/>
                <a:gd name="connsiteX4" fmla="*/ 8851 w 72055"/>
                <a:gd name="connsiteY4" fmla="*/ 107521 h 107539"/>
                <a:gd name="connsiteX5" fmla="*/ 2619 w 72055"/>
                <a:gd name="connsiteY5" fmla="*/ 104881 h 107539"/>
                <a:gd name="connsiteX6" fmla="*/ -20 w 72055"/>
                <a:gd name="connsiteY6" fmla="*/ 98650 h 107539"/>
                <a:gd name="connsiteX7" fmla="*/ -20 w 72055"/>
                <a:gd name="connsiteY7" fmla="*/ 8897 h 107539"/>
                <a:gd name="connsiteX8" fmla="*/ 8851 w 72055"/>
                <a:gd name="connsiteY8" fmla="*/ -18 h 107539"/>
                <a:gd name="connsiteX9" fmla="*/ 8851 w 72055"/>
                <a:gd name="connsiteY9" fmla="*/ -18 h 107539"/>
                <a:gd name="connsiteX10" fmla="*/ 63118 w 72055"/>
                <a:gd name="connsiteY10" fmla="*/ -18 h 107539"/>
                <a:gd name="connsiteX11" fmla="*/ 71777 w 72055"/>
                <a:gd name="connsiteY11" fmla="*/ 8632 h 107539"/>
                <a:gd name="connsiteX12" fmla="*/ 71773 w 72055"/>
                <a:gd name="connsiteY12" fmla="*/ 8940 h 107539"/>
                <a:gd name="connsiteX13" fmla="*/ 69133 w 72055"/>
                <a:gd name="connsiteY13" fmla="*/ 15172 h 107539"/>
                <a:gd name="connsiteX14" fmla="*/ 62901 w 72055"/>
                <a:gd name="connsiteY14" fmla="*/ 17768 h 107539"/>
                <a:gd name="connsiteX15" fmla="*/ 62901 w 72055"/>
                <a:gd name="connsiteY15" fmla="*/ 17768 h 107539"/>
                <a:gd name="connsiteX16" fmla="*/ 17593 w 72055"/>
                <a:gd name="connsiteY16" fmla="*/ 17768 h 107539"/>
                <a:gd name="connsiteX17" fmla="*/ 17593 w 72055"/>
                <a:gd name="connsiteY17" fmla="*/ 44988 h 107539"/>
                <a:gd name="connsiteX18" fmla="*/ 50308 w 72055"/>
                <a:gd name="connsiteY18" fmla="*/ 44988 h 107539"/>
                <a:gd name="connsiteX19" fmla="*/ 56627 w 72055"/>
                <a:gd name="connsiteY19" fmla="*/ 47542 h 107539"/>
                <a:gd name="connsiteX20" fmla="*/ 59223 w 72055"/>
                <a:gd name="connsiteY20" fmla="*/ 53860 h 107539"/>
                <a:gd name="connsiteX21" fmla="*/ 50572 w 72055"/>
                <a:gd name="connsiteY21" fmla="*/ 62519 h 107539"/>
                <a:gd name="connsiteX22" fmla="*/ 50308 w 72055"/>
                <a:gd name="connsiteY22" fmla="*/ 62515 h 107539"/>
                <a:gd name="connsiteX23" fmla="*/ 17593 w 72055"/>
                <a:gd name="connsiteY23" fmla="*/ 62515 h 107539"/>
                <a:gd name="connsiteX24" fmla="*/ 17593 w 72055"/>
                <a:gd name="connsiteY24" fmla="*/ 89778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055" h="107539">
                  <a:moveTo>
                    <a:pt x="63161" y="89951"/>
                  </a:moveTo>
                  <a:cubicBezTo>
                    <a:pt x="65502" y="89937"/>
                    <a:pt x="67753" y="90874"/>
                    <a:pt x="69393" y="92548"/>
                  </a:cubicBezTo>
                  <a:cubicBezTo>
                    <a:pt x="71102" y="94201"/>
                    <a:pt x="72058" y="96487"/>
                    <a:pt x="72033" y="98866"/>
                  </a:cubicBezTo>
                  <a:cubicBezTo>
                    <a:pt x="71855" y="103570"/>
                    <a:pt x="68081" y="107343"/>
                    <a:pt x="63378" y="107521"/>
                  </a:cubicBezTo>
                  <a:lnTo>
                    <a:pt x="8851" y="107521"/>
                  </a:lnTo>
                  <a:cubicBezTo>
                    <a:pt x="6497" y="107554"/>
                    <a:pt x="4233" y="106597"/>
                    <a:pt x="2619" y="104881"/>
                  </a:cubicBezTo>
                  <a:cubicBezTo>
                    <a:pt x="884" y="103279"/>
                    <a:pt x="-77" y="101009"/>
                    <a:pt x="-20" y="98650"/>
                  </a:cubicBezTo>
                  <a:lnTo>
                    <a:pt x="-20" y="8897"/>
                  </a:lnTo>
                  <a:cubicBezTo>
                    <a:pt x="27" y="4010"/>
                    <a:pt x="3965" y="53"/>
                    <a:pt x="8851" y="-18"/>
                  </a:cubicBezTo>
                  <a:lnTo>
                    <a:pt x="8851" y="-18"/>
                  </a:lnTo>
                  <a:lnTo>
                    <a:pt x="63118" y="-18"/>
                  </a:lnTo>
                  <a:cubicBezTo>
                    <a:pt x="67900" y="-21"/>
                    <a:pt x="71777" y="3852"/>
                    <a:pt x="71777" y="8632"/>
                  </a:cubicBezTo>
                  <a:cubicBezTo>
                    <a:pt x="71777" y="8735"/>
                    <a:pt x="71777" y="8838"/>
                    <a:pt x="71773" y="8940"/>
                  </a:cubicBezTo>
                  <a:cubicBezTo>
                    <a:pt x="71777" y="11290"/>
                    <a:pt x="70821" y="13539"/>
                    <a:pt x="69133" y="15172"/>
                  </a:cubicBezTo>
                  <a:cubicBezTo>
                    <a:pt x="67493" y="16845"/>
                    <a:pt x="65243" y="17782"/>
                    <a:pt x="62901" y="17768"/>
                  </a:cubicBezTo>
                  <a:lnTo>
                    <a:pt x="62901" y="17768"/>
                  </a:lnTo>
                  <a:lnTo>
                    <a:pt x="17593" y="17768"/>
                  </a:lnTo>
                  <a:lnTo>
                    <a:pt x="17593" y="44988"/>
                  </a:lnTo>
                  <a:lnTo>
                    <a:pt x="50308" y="44988"/>
                  </a:lnTo>
                  <a:cubicBezTo>
                    <a:pt x="52676" y="44940"/>
                    <a:pt x="54956" y="45863"/>
                    <a:pt x="56627" y="47542"/>
                  </a:cubicBezTo>
                  <a:cubicBezTo>
                    <a:pt x="58323" y="49203"/>
                    <a:pt x="59262" y="51487"/>
                    <a:pt x="59223" y="53860"/>
                  </a:cubicBezTo>
                  <a:cubicBezTo>
                    <a:pt x="59227" y="58640"/>
                    <a:pt x="55350" y="62517"/>
                    <a:pt x="50572" y="62519"/>
                  </a:cubicBezTo>
                  <a:cubicBezTo>
                    <a:pt x="50486" y="62519"/>
                    <a:pt x="50395" y="62517"/>
                    <a:pt x="50308" y="62515"/>
                  </a:cubicBezTo>
                  <a:lnTo>
                    <a:pt x="17593" y="62515"/>
                  </a:lnTo>
                  <a:lnTo>
                    <a:pt x="17593" y="89778"/>
                  </a:lnTo>
                  <a:close/>
                </a:path>
              </a:pathLst>
            </a:custGeom>
            <a:grpFill/>
            <a:ln w="4307" cap="flat">
              <a:noFill/>
              <a:prstDash val="solid"/>
              <a:miter/>
            </a:ln>
          </p:spPr>
          <p:txBody>
            <a:bodyPr rtlCol="0" anchor="ctr"/>
            <a:lstStyle/>
            <a:p>
              <a:endParaRPr lang="en-SE"/>
            </a:p>
          </p:txBody>
        </p:sp>
        <p:sp>
          <p:nvSpPr>
            <p:cNvPr id="14" name="Freeform 13">
              <a:extLst>
                <a:ext uri="{FF2B5EF4-FFF2-40B4-BE49-F238E27FC236}">
                  <a16:creationId xmlns:a16="http://schemas.microsoft.com/office/drawing/2014/main" id="{EB0E4D05-8C57-916F-DC46-64234EFB304B}"/>
                </a:ext>
              </a:extLst>
            </p:cNvPr>
            <p:cNvSpPr/>
            <p:nvPr/>
          </p:nvSpPr>
          <p:spPr>
            <a:xfrm>
              <a:off x="10908578" y="6327456"/>
              <a:ext cx="72138" cy="107551"/>
            </a:xfrm>
            <a:custGeom>
              <a:avLst/>
              <a:gdLst>
                <a:gd name="connsiteX0" fmla="*/ 72070 w 72138"/>
                <a:gd name="connsiteY0" fmla="*/ 75461 h 107551"/>
                <a:gd name="connsiteX1" fmla="*/ 61338 w 72138"/>
                <a:gd name="connsiteY1" fmla="*/ 98224 h 107551"/>
                <a:gd name="connsiteX2" fmla="*/ 37017 w 72138"/>
                <a:gd name="connsiteY2" fmla="*/ 107528 h 107551"/>
                <a:gd name="connsiteX3" fmla="*/ 15120 w 72138"/>
                <a:gd name="connsiteY3" fmla="*/ 102248 h 107551"/>
                <a:gd name="connsiteX4" fmla="*/ 320 w 72138"/>
                <a:gd name="connsiteY4" fmla="*/ 83943 h 107551"/>
                <a:gd name="connsiteX5" fmla="*/ 1229 w 72138"/>
                <a:gd name="connsiteY5" fmla="*/ 77279 h 107551"/>
                <a:gd name="connsiteX6" fmla="*/ 6638 w 72138"/>
                <a:gd name="connsiteY6" fmla="*/ 73211 h 107551"/>
                <a:gd name="connsiteX7" fmla="*/ 17293 w 72138"/>
                <a:gd name="connsiteY7" fmla="*/ 79233 h 107551"/>
                <a:gd name="connsiteX8" fmla="*/ 17370 w 72138"/>
                <a:gd name="connsiteY8" fmla="*/ 79529 h 107551"/>
                <a:gd name="connsiteX9" fmla="*/ 24727 w 72138"/>
                <a:gd name="connsiteY9" fmla="*/ 87405 h 107551"/>
                <a:gd name="connsiteX10" fmla="*/ 37017 w 72138"/>
                <a:gd name="connsiteY10" fmla="*/ 89872 h 107551"/>
                <a:gd name="connsiteX11" fmla="*/ 49091 w 72138"/>
                <a:gd name="connsiteY11" fmla="*/ 85544 h 107551"/>
                <a:gd name="connsiteX12" fmla="*/ 54500 w 72138"/>
                <a:gd name="connsiteY12" fmla="*/ 74725 h 107551"/>
                <a:gd name="connsiteX13" fmla="*/ 51731 w 72138"/>
                <a:gd name="connsiteY13" fmla="*/ 67758 h 107551"/>
                <a:gd name="connsiteX14" fmla="*/ 36022 w 72138"/>
                <a:gd name="connsiteY14" fmla="*/ 62565 h 107551"/>
                <a:gd name="connsiteX15" fmla="*/ 35633 w 72138"/>
                <a:gd name="connsiteY15" fmla="*/ 62565 h 107551"/>
                <a:gd name="connsiteX16" fmla="*/ 7504 w 72138"/>
                <a:gd name="connsiteY16" fmla="*/ 52006 h 107551"/>
                <a:gd name="connsiteX17" fmla="*/ 17 w 72138"/>
                <a:gd name="connsiteY17" fmla="*/ 32100 h 107551"/>
                <a:gd name="connsiteX18" fmla="*/ 10749 w 72138"/>
                <a:gd name="connsiteY18" fmla="*/ 9294 h 107551"/>
                <a:gd name="connsiteX19" fmla="*/ 35070 w 72138"/>
                <a:gd name="connsiteY19" fmla="*/ -11 h 107551"/>
                <a:gd name="connsiteX20" fmla="*/ 56967 w 72138"/>
                <a:gd name="connsiteY20" fmla="*/ 5226 h 107551"/>
                <a:gd name="connsiteX21" fmla="*/ 71724 w 72138"/>
                <a:gd name="connsiteY21" fmla="*/ 23574 h 107551"/>
                <a:gd name="connsiteX22" fmla="*/ 70772 w 72138"/>
                <a:gd name="connsiteY22" fmla="*/ 30239 h 107551"/>
                <a:gd name="connsiteX23" fmla="*/ 65449 w 72138"/>
                <a:gd name="connsiteY23" fmla="*/ 34263 h 107551"/>
                <a:gd name="connsiteX24" fmla="*/ 58741 w 72138"/>
                <a:gd name="connsiteY24" fmla="*/ 33398 h 107551"/>
                <a:gd name="connsiteX25" fmla="*/ 54717 w 72138"/>
                <a:gd name="connsiteY25" fmla="*/ 27988 h 107551"/>
                <a:gd name="connsiteX26" fmla="*/ 47274 w 72138"/>
                <a:gd name="connsiteY26" fmla="*/ 20112 h 107551"/>
                <a:gd name="connsiteX27" fmla="*/ 35070 w 72138"/>
                <a:gd name="connsiteY27" fmla="*/ 17646 h 107551"/>
                <a:gd name="connsiteX28" fmla="*/ 22910 w 72138"/>
                <a:gd name="connsiteY28" fmla="*/ 21973 h 107551"/>
                <a:gd name="connsiteX29" fmla="*/ 17587 w 72138"/>
                <a:gd name="connsiteY29" fmla="*/ 32749 h 107551"/>
                <a:gd name="connsiteX30" fmla="*/ 20356 w 72138"/>
                <a:gd name="connsiteY30" fmla="*/ 39803 h 107551"/>
                <a:gd name="connsiteX31" fmla="*/ 35935 w 72138"/>
                <a:gd name="connsiteY31" fmla="*/ 44866 h 107551"/>
                <a:gd name="connsiteX32" fmla="*/ 36325 w 72138"/>
                <a:gd name="connsiteY32" fmla="*/ 44866 h 107551"/>
                <a:gd name="connsiteX33" fmla="*/ 64454 w 72138"/>
                <a:gd name="connsiteY33" fmla="*/ 55511 h 107551"/>
                <a:gd name="connsiteX34" fmla="*/ 72070 w 72138"/>
                <a:gd name="connsiteY34" fmla="*/ 75461 h 107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2138" h="107551">
                  <a:moveTo>
                    <a:pt x="72070" y="75461"/>
                  </a:moveTo>
                  <a:cubicBezTo>
                    <a:pt x="71754" y="84197"/>
                    <a:pt x="67877" y="92422"/>
                    <a:pt x="61338" y="98224"/>
                  </a:cubicBezTo>
                  <a:cubicBezTo>
                    <a:pt x="54730" y="104337"/>
                    <a:pt x="46018" y="107669"/>
                    <a:pt x="37017" y="107528"/>
                  </a:cubicBezTo>
                  <a:cubicBezTo>
                    <a:pt x="29388" y="107651"/>
                    <a:pt x="21854" y="105834"/>
                    <a:pt x="15120" y="102248"/>
                  </a:cubicBezTo>
                  <a:cubicBezTo>
                    <a:pt x="7772" y="98571"/>
                    <a:pt x="2376" y="91897"/>
                    <a:pt x="320" y="83943"/>
                  </a:cubicBezTo>
                  <a:cubicBezTo>
                    <a:pt x="-286" y="81690"/>
                    <a:pt x="39" y="79287"/>
                    <a:pt x="1229" y="77279"/>
                  </a:cubicBezTo>
                  <a:cubicBezTo>
                    <a:pt x="2406" y="75245"/>
                    <a:pt x="4358" y="73776"/>
                    <a:pt x="6638" y="73211"/>
                  </a:cubicBezTo>
                  <a:cubicBezTo>
                    <a:pt x="11243" y="71932"/>
                    <a:pt x="16016" y="74628"/>
                    <a:pt x="17293" y="79233"/>
                  </a:cubicBezTo>
                  <a:cubicBezTo>
                    <a:pt x="17323" y="79332"/>
                    <a:pt x="17349" y="79430"/>
                    <a:pt x="17370" y="79529"/>
                  </a:cubicBezTo>
                  <a:cubicBezTo>
                    <a:pt x="18504" y="83134"/>
                    <a:pt x="21209" y="86031"/>
                    <a:pt x="24727" y="87405"/>
                  </a:cubicBezTo>
                  <a:cubicBezTo>
                    <a:pt x="28596" y="89110"/>
                    <a:pt x="32789" y="89951"/>
                    <a:pt x="37017" y="89872"/>
                  </a:cubicBezTo>
                  <a:cubicBezTo>
                    <a:pt x="41444" y="89998"/>
                    <a:pt x="45754" y="88453"/>
                    <a:pt x="49091" y="85544"/>
                  </a:cubicBezTo>
                  <a:cubicBezTo>
                    <a:pt x="52376" y="82891"/>
                    <a:pt x="54349" y="78945"/>
                    <a:pt x="54500" y="74725"/>
                  </a:cubicBezTo>
                  <a:cubicBezTo>
                    <a:pt x="54596" y="72117"/>
                    <a:pt x="53592" y="69589"/>
                    <a:pt x="51731" y="67758"/>
                  </a:cubicBezTo>
                  <a:cubicBezTo>
                    <a:pt x="47416" y="63967"/>
                    <a:pt x="41747" y="62093"/>
                    <a:pt x="36022" y="62565"/>
                  </a:cubicBezTo>
                  <a:lnTo>
                    <a:pt x="35633" y="62565"/>
                  </a:lnTo>
                  <a:cubicBezTo>
                    <a:pt x="25203" y="63065"/>
                    <a:pt x="15029" y="59246"/>
                    <a:pt x="7504" y="52006"/>
                  </a:cubicBezTo>
                  <a:cubicBezTo>
                    <a:pt x="2328" y="46714"/>
                    <a:pt x="-390" y="39491"/>
                    <a:pt x="17" y="32100"/>
                  </a:cubicBezTo>
                  <a:cubicBezTo>
                    <a:pt x="298" y="23343"/>
                    <a:pt x="4180" y="15090"/>
                    <a:pt x="10749" y="9294"/>
                  </a:cubicBezTo>
                  <a:cubicBezTo>
                    <a:pt x="17336" y="3146"/>
                    <a:pt x="26060" y="-192"/>
                    <a:pt x="35070" y="-11"/>
                  </a:cubicBezTo>
                  <a:cubicBezTo>
                    <a:pt x="42691" y="-122"/>
                    <a:pt x="50221" y="1678"/>
                    <a:pt x="56967" y="5226"/>
                  </a:cubicBezTo>
                  <a:cubicBezTo>
                    <a:pt x="64298" y="8931"/>
                    <a:pt x="69677" y="15618"/>
                    <a:pt x="71724" y="23574"/>
                  </a:cubicBezTo>
                  <a:cubicBezTo>
                    <a:pt x="72317" y="25833"/>
                    <a:pt x="71975" y="28237"/>
                    <a:pt x="70772" y="30239"/>
                  </a:cubicBezTo>
                  <a:cubicBezTo>
                    <a:pt x="69647" y="32272"/>
                    <a:pt x="67712" y="33735"/>
                    <a:pt x="65449" y="34263"/>
                  </a:cubicBezTo>
                  <a:cubicBezTo>
                    <a:pt x="63190" y="34896"/>
                    <a:pt x="60767" y="34584"/>
                    <a:pt x="58741" y="33398"/>
                  </a:cubicBezTo>
                  <a:cubicBezTo>
                    <a:pt x="56725" y="32213"/>
                    <a:pt x="55271" y="30262"/>
                    <a:pt x="54717" y="27988"/>
                  </a:cubicBezTo>
                  <a:cubicBezTo>
                    <a:pt x="53579" y="24359"/>
                    <a:pt x="50835" y="21454"/>
                    <a:pt x="47274" y="20112"/>
                  </a:cubicBezTo>
                  <a:cubicBezTo>
                    <a:pt x="43435" y="18408"/>
                    <a:pt x="39268" y="17566"/>
                    <a:pt x="35070" y="17646"/>
                  </a:cubicBezTo>
                  <a:cubicBezTo>
                    <a:pt x="30621" y="17527"/>
                    <a:pt x="26285" y="19070"/>
                    <a:pt x="22910" y="21973"/>
                  </a:cubicBezTo>
                  <a:cubicBezTo>
                    <a:pt x="19673" y="24637"/>
                    <a:pt x="17734" y="28560"/>
                    <a:pt x="17587" y="32749"/>
                  </a:cubicBezTo>
                  <a:cubicBezTo>
                    <a:pt x="17474" y="35385"/>
                    <a:pt x="18478" y="37948"/>
                    <a:pt x="20356" y="39803"/>
                  </a:cubicBezTo>
                  <a:cubicBezTo>
                    <a:pt x="24662" y="43505"/>
                    <a:pt x="30275" y="45328"/>
                    <a:pt x="35935" y="44866"/>
                  </a:cubicBezTo>
                  <a:lnTo>
                    <a:pt x="36325" y="44866"/>
                  </a:lnTo>
                  <a:cubicBezTo>
                    <a:pt x="46776" y="44331"/>
                    <a:pt x="56976" y="48191"/>
                    <a:pt x="64454" y="55511"/>
                  </a:cubicBezTo>
                  <a:cubicBezTo>
                    <a:pt x="69738" y="60761"/>
                    <a:pt x="72512" y="68026"/>
                    <a:pt x="72070" y="75461"/>
                  </a:cubicBezTo>
                  <a:close/>
                </a:path>
              </a:pathLst>
            </a:custGeom>
            <a:grpFill/>
            <a:ln w="4307" cap="flat">
              <a:noFill/>
              <a:prstDash val="solid"/>
              <a:miter/>
            </a:ln>
          </p:spPr>
          <p:txBody>
            <a:bodyPr rtlCol="0" anchor="ctr"/>
            <a:lstStyle/>
            <a:p>
              <a:endParaRPr lang="en-SE"/>
            </a:p>
          </p:txBody>
        </p:sp>
        <p:sp>
          <p:nvSpPr>
            <p:cNvPr id="15" name="Freeform 14">
              <a:extLst>
                <a:ext uri="{FF2B5EF4-FFF2-40B4-BE49-F238E27FC236}">
                  <a16:creationId xmlns:a16="http://schemas.microsoft.com/office/drawing/2014/main" id="{1CA52862-B9D1-3B4A-B0D5-19FAA63D800E}"/>
                </a:ext>
              </a:extLst>
            </p:cNvPr>
            <p:cNvSpPr/>
            <p:nvPr/>
          </p:nvSpPr>
          <p:spPr>
            <a:xfrm>
              <a:off x="11039609" y="6327247"/>
              <a:ext cx="72057" cy="107582"/>
            </a:xfrm>
            <a:custGeom>
              <a:avLst/>
              <a:gdLst>
                <a:gd name="connsiteX0" fmla="*/ 63075 w 72057"/>
                <a:gd name="connsiteY0" fmla="*/ 89951 h 107582"/>
                <a:gd name="connsiteX1" fmla="*/ 69436 w 72057"/>
                <a:gd name="connsiteY1" fmla="*/ 92375 h 107582"/>
                <a:gd name="connsiteX2" fmla="*/ 72033 w 72057"/>
                <a:gd name="connsiteY2" fmla="*/ 98693 h 107582"/>
                <a:gd name="connsiteX3" fmla="*/ 69436 w 72057"/>
                <a:gd name="connsiteY3" fmla="*/ 104924 h 107582"/>
                <a:gd name="connsiteX4" fmla="*/ 63204 w 72057"/>
                <a:gd name="connsiteY4" fmla="*/ 107564 h 107582"/>
                <a:gd name="connsiteX5" fmla="*/ 8851 w 72057"/>
                <a:gd name="connsiteY5" fmla="*/ 107564 h 107582"/>
                <a:gd name="connsiteX6" fmla="*/ 2619 w 72057"/>
                <a:gd name="connsiteY6" fmla="*/ 104924 h 107582"/>
                <a:gd name="connsiteX7" fmla="*/ -20 w 72057"/>
                <a:gd name="connsiteY7" fmla="*/ 98693 h 107582"/>
                <a:gd name="connsiteX8" fmla="*/ -20 w 72057"/>
                <a:gd name="connsiteY8" fmla="*/ 8897 h 107582"/>
                <a:gd name="connsiteX9" fmla="*/ 8635 w 72057"/>
                <a:gd name="connsiteY9" fmla="*/ -18 h 107582"/>
                <a:gd name="connsiteX10" fmla="*/ 8635 w 72057"/>
                <a:gd name="connsiteY10" fmla="*/ -18 h 107582"/>
                <a:gd name="connsiteX11" fmla="*/ 62901 w 72057"/>
                <a:gd name="connsiteY11" fmla="*/ -18 h 107582"/>
                <a:gd name="connsiteX12" fmla="*/ 71561 w 72057"/>
                <a:gd name="connsiteY12" fmla="*/ 8632 h 107582"/>
                <a:gd name="connsiteX13" fmla="*/ 71557 w 72057"/>
                <a:gd name="connsiteY13" fmla="*/ 8940 h 107582"/>
                <a:gd name="connsiteX14" fmla="*/ 62901 w 72057"/>
                <a:gd name="connsiteY14" fmla="*/ 17595 h 107582"/>
                <a:gd name="connsiteX15" fmla="*/ 62901 w 72057"/>
                <a:gd name="connsiteY15" fmla="*/ 17595 h 107582"/>
                <a:gd name="connsiteX16" fmla="*/ 17593 w 72057"/>
                <a:gd name="connsiteY16" fmla="*/ 17595 h 107582"/>
                <a:gd name="connsiteX17" fmla="*/ 17593 w 72057"/>
                <a:gd name="connsiteY17" fmla="*/ 44815 h 107582"/>
                <a:gd name="connsiteX18" fmla="*/ 50308 w 72057"/>
                <a:gd name="connsiteY18" fmla="*/ 44815 h 107582"/>
                <a:gd name="connsiteX19" fmla="*/ 56583 w 72057"/>
                <a:gd name="connsiteY19" fmla="*/ 47369 h 107582"/>
                <a:gd name="connsiteX20" fmla="*/ 59223 w 72057"/>
                <a:gd name="connsiteY20" fmla="*/ 53687 h 107582"/>
                <a:gd name="connsiteX21" fmla="*/ 50572 w 72057"/>
                <a:gd name="connsiteY21" fmla="*/ 62346 h 107582"/>
                <a:gd name="connsiteX22" fmla="*/ 50308 w 72057"/>
                <a:gd name="connsiteY22" fmla="*/ 62342 h 107582"/>
                <a:gd name="connsiteX23" fmla="*/ 17506 w 72057"/>
                <a:gd name="connsiteY23" fmla="*/ 62342 h 107582"/>
                <a:gd name="connsiteX24" fmla="*/ 17506 w 72057"/>
                <a:gd name="connsiteY24" fmla="*/ 89605 h 107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057" h="107582">
                  <a:moveTo>
                    <a:pt x="63075" y="89951"/>
                  </a:moveTo>
                  <a:cubicBezTo>
                    <a:pt x="65437" y="89856"/>
                    <a:pt x="67735" y="90732"/>
                    <a:pt x="69436" y="92375"/>
                  </a:cubicBezTo>
                  <a:cubicBezTo>
                    <a:pt x="71132" y="94036"/>
                    <a:pt x="72071" y="96320"/>
                    <a:pt x="72033" y="98693"/>
                  </a:cubicBezTo>
                  <a:cubicBezTo>
                    <a:pt x="72084" y="101043"/>
                    <a:pt x="71141" y="103305"/>
                    <a:pt x="69436" y="104924"/>
                  </a:cubicBezTo>
                  <a:cubicBezTo>
                    <a:pt x="67805" y="106614"/>
                    <a:pt x="65554" y="107566"/>
                    <a:pt x="63204" y="107564"/>
                  </a:cubicBezTo>
                  <a:lnTo>
                    <a:pt x="8851" y="107564"/>
                  </a:lnTo>
                  <a:cubicBezTo>
                    <a:pt x="6497" y="107598"/>
                    <a:pt x="4233" y="106640"/>
                    <a:pt x="2619" y="104924"/>
                  </a:cubicBezTo>
                  <a:cubicBezTo>
                    <a:pt x="884" y="103322"/>
                    <a:pt x="-77" y="101053"/>
                    <a:pt x="-20" y="98693"/>
                  </a:cubicBezTo>
                  <a:lnTo>
                    <a:pt x="-20" y="8897"/>
                  </a:lnTo>
                  <a:cubicBezTo>
                    <a:pt x="23" y="4091"/>
                    <a:pt x="3831" y="167"/>
                    <a:pt x="8635" y="-18"/>
                  </a:cubicBezTo>
                  <a:lnTo>
                    <a:pt x="8635" y="-18"/>
                  </a:lnTo>
                  <a:lnTo>
                    <a:pt x="62901" y="-18"/>
                  </a:lnTo>
                  <a:cubicBezTo>
                    <a:pt x="67683" y="-21"/>
                    <a:pt x="71561" y="3852"/>
                    <a:pt x="71561" y="8632"/>
                  </a:cubicBezTo>
                  <a:cubicBezTo>
                    <a:pt x="71561" y="8735"/>
                    <a:pt x="71561" y="8838"/>
                    <a:pt x="71557" y="8940"/>
                  </a:cubicBezTo>
                  <a:cubicBezTo>
                    <a:pt x="71557" y="13721"/>
                    <a:pt x="67683" y="17595"/>
                    <a:pt x="62901" y="17595"/>
                  </a:cubicBezTo>
                  <a:lnTo>
                    <a:pt x="62901" y="17595"/>
                  </a:lnTo>
                  <a:lnTo>
                    <a:pt x="17593" y="17595"/>
                  </a:lnTo>
                  <a:lnTo>
                    <a:pt x="17593" y="44815"/>
                  </a:lnTo>
                  <a:lnTo>
                    <a:pt x="50308" y="44815"/>
                  </a:lnTo>
                  <a:cubicBezTo>
                    <a:pt x="52658" y="44779"/>
                    <a:pt x="54926" y="45700"/>
                    <a:pt x="56583" y="47369"/>
                  </a:cubicBezTo>
                  <a:cubicBezTo>
                    <a:pt x="58293" y="49022"/>
                    <a:pt x="59249" y="51307"/>
                    <a:pt x="59223" y="53687"/>
                  </a:cubicBezTo>
                  <a:cubicBezTo>
                    <a:pt x="59227" y="58467"/>
                    <a:pt x="55350" y="62344"/>
                    <a:pt x="50572" y="62346"/>
                  </a:cubicBezTo>
                  <a:cubicBezTo>
                    <a:pt x="50486" y="62346"/>
                    <a:pt x="50395" y="62344"/>
                    <a:pt x="50308" y="62342"/>
                  </a:cubicBezTo>
                  <a:lnTo>
                    <a:pt x="17506" y="62342"/>
                  </a:lnTo>
                  <a:lnTo>
                    <a:pt x="17506" y="89605"/>
                  </a:lnTo>
                  <a:close/>
                </a:path>
              </a:pathLst>
            </a:custGeom>
            <a:grpFill/>
            <a:ln w="4307" cap="flat">
              <a:noFill/>
              <a:prstDash val="solid"/>
              <a:miter/>
            </a:ln>
          </p:spPr>
          <p:txBody>
            <a:bodyPr rtlCol="0" anchor="ctr"/>
            <a:lstStyle/>
            <a:p>
              <a:endParaRPr lang="en-SE"/>
            </a:p>
          </p:txBody>
        </p:sp>
        <p:sp>
          <p:nvSpPr>
            <p:cNvPr id="16" name="Freeform 15">
              <a:extLst>
                <a:ext uri="{FF2B5EF4-FFF2-40B4-BE49-F238E27FC236}">
                  <a16:creationId xmlns:a16="http://schemas.microsoft.com/office/drawing/2014/main" id="{449BBAD9-9A17-A8D3-B7B3-4273A247B2D4}"/>
                </a:ext>
              </a:extLst>
            </p:cNvPr>
            <p:cNvSpPr/>
            <p:nvPr/>
          </p:nvSpPr>
          <p:spPr>
            <a:xfrm>
              <a:off x="11158361" y="6328762"/>
              <a:ext cx="91826" cy="105805"/>
            </a:xfrm>
            <a:custGeom>
              <a:avLst/>
              <a:gdLst>
                <a:gd name="connsiteX0" fmla="*/ 5514 w 91826"/>
                <a:gd name="connsiteY0" fmla="*/ 105530 h 105805"/>
                <a:gd name="connsiteX1" fmla="*/ 563 w 91826"/>
                <a:gd name="connsiteY1" fmla="*/ 94337 h 105805"/>
                <a:gd name="connsiteX2" fmla="*/ 710 w 91826"/>
                <a:gd name="connsiteY2" fmla="*/ 93976 h 105805"/>
                <a:gd name="connsiteX3" fmla="*/ 10231 w 91826"/>
                <a:gd name="connsiteY3" fmla="*/ 71083 h 105805"/>
                <a:gd name="connsiteX4" fmla="*/ 10231 w 91826"/>
                <a:gd name="connsiteY4" fmla="*/ 71083 h 105805"/>
                <a:gd name="connsiteX5" fmla="*/ 37840 w 91826"/>
                <a:gd name="connsiteY5" fmla="*/ 4310 h 105805"/>
                <a:gd name="connsiteX6" fmla="*/ 38230 w 91826"/>
                <a:gd name="connsiteY6" fmla="*/ 3574 h 105805"/>
                <a:gd name="connsiteX7" fmla="*/ 38230 w 91826"/>
                <a:gd name="connsiteY7" fmla="*/ 3185 h 105805"/>
                <a:gd name="connsiteX8" fmla="*/ 38532 w 91826"/>
                <a:gd name="connsiteY8" fmla="*/ 2795 h 105805"/>
                <a:gd name="connsiteX9" fmla="*/ 38749 w 91826"/>
                <a:gd name="connsiteY9" fmla="*/ 2449 h 105805"/>
                <a:gd name="connsiteX10" fmla="*/ 39052 w 91826"/>
                <a:gd name="connsiteY10" fmla="*/ 2146 h 105805"/>
                <a:gd name="connsiteX11" fmla="*/ 39268 w 91826"/>
                <a:gd name="connsiteY11" fmla="*/ 1843 h 105805"/>
                <a:gd name="connsiteX12" fmla="*/ 39571 w 91826"/>
                <a:gd name="connsiteY12" fmla="*/ 1454 h 105805"/>
                <a:gd name="connsiteX13" fmla="*/ 39874 w 91826"/>
                <a:gd name="connsiteY13" fmla="*/ 1454 h 105805"/>
                <a:gd name="connsiteX14" fmla="*/ 40264 w 91826"/>
                <a:gd name="connsiteY14" fmla="*/ 1151 h 105805"/>
                <a:gd name="connsiteX15" fmla="*/ 40566 w 91826"/>
                <a:gd name="connsiteY15" fmla="*/ 934 h 105805"/>
                <a:gd name="connsiteX16" fmla="*/ 40956 w 91826"/>
                <a:gd name="connsiteY16" fmla="*/ 632 h 105805"/>
                <a:gd name="connsiteX17" fmla="*/ 41259 w 91826"/>
                <a:gd name="connsiteY17" fmla="*/ 632 h 105805"/>
                <a:gd name="connsiteX18" fmla="*/ 41692 w 91826"/>
                <a:gd name="connsiteY18" fmla="*/ 372 h 105805"/>
                <a:gd name="connsiteX19" fmla="*/ 42211 w 91826"/>
                <a:gd name="connsiteY19" fmla="*/ 372 h 105805"/>
                <a:gd name="connsiteX20" fmla="*/ 42427 w 91826"/>
                <a:gd name="connsiteY20" fmla="*/ 372 h 105805"/>
                <a:gd name="connsiteX21" fmla="*/ 42730 w 91826"/>
                <a:gd name="connsiteY21" fmla="*/ 372 h 105805"/>
                <a:gd name="connsiteX22" fmla="*/ 43250 w 91826"/>
                <a:gd name="connsiteY22" fmla="*/ 372 h 105805"/>
                <a:gd name="connsiteX23" fmla="*/ 43769 w 91826"/>
                <a:gd name="connsiteY23" fmla="*/ 372 h 105805"/>
                <a:gd name="connsiteX24" fmla="*/ 44072 w 91826"/>
                <a:gd name="connsiteY24" fmla="*/ 372 h 105805"/>
                <a:gd name="connsiteX25" fmla="*/ 44634 w 91826"/>
                <a:gd name="connsiteY25" fmla="*/ 372 h 105805"/>
                <a:gd name="connsiteX26" fmla="*/ 44981 w 91826"/>
                <a:gd name="connsiteY26" fmla="*/ 372 h 105805"/>
                <a:gd name="connsiteX27" fmla="*/ 46712 w 91826"/>
                <a:gd name="connsiteY27" fmla="*/ 372 h 105805"/>
                <a:gd name="connsiteX28" fmla="*/ 47188 w 91826"/>
                <a:gd name="connsiteY28" fmla="*/ 372 h 105805"/>
                <a:gd name="connsiteX29" fmla="*/ 47534 w 91826"/>
                <a:gd name="connsiteY29" fmla="*/ 372 h 105805"/>
                <a:gd name="connsiteX30" fmla="*/ 48053 w 91826"/>
                <a:gd name="connsiteY30" fmla="*/ 372 h 105805"/>
                <a:gd name="connsiteX31" fmla="*/ 48356 w 91826"/>
                <a:gd name="connsiteY31" fmla="*/ 372 h 105805"/>
                <a:gd name="connsiteX32" fmla="*/ 50217 w 91826"/>
                <a:gd name="connsiteY32" fmla="*/ -18 h 105805"/>
                <a:gd name="connsiteX33" fmla="*/ 50520 w 91826"/>
                <a:gd name="connsiteY33" fmla="*/ -18 h 105805"/>
                <a:gd name="connsiteX34" fmla="*/ 50996 w 91826"/>
                <a:gd name="connsiteY34" fmla="*/ 285 h 105805"/>
                <a:gd name="connsiteX35" fmla="*/ 51299 w 91826"/>
                <a:gd name="connsiteY35" fmla="*/ 502 h 105805"/>
                <a:gd name="connsiteX36" fmla="*/ 51645 w 91826"/>
                <a:gd name="connsiteY36" fmla="*/ 805 h 105805"/>
                <a:gd name="connsiteX37" fmla="*/ 51948 w 91826"/>
                <a:gd name="connsiteY37" fmla="*/ 805 h 105805"/>
                <a:gd name="connsiteX38" fmla="*/ 52337 w 91826"/>
                <a:gd name="connsiteY38" fmla="*/ 1108 h 105805"/>
                <a:gd name="connsiteX39" fmla="*/ 52337 w 91826"/>
                <a:gd name="connsiteY39" fmla="*/ 1411 h 105805"/>
                <a:gd name="connsiteX40" fmla="*/ 52640 w 91826"/>
                <a:gd name="connsiteY40" fmla="*/ 1800 h 105805"/>
                <a:gd name="connsiteX41" fmla="*/ 52857 w 91826"/>
                <a:gd name="connsiteY41" fmla="*/ 2103 h 105805"/>
                <a:gd name="connsiteX42" fmla="*/ 53159 w 91826"/>
                <a:gd name="connsiteY42" fmla="*/ 2449 h 105805"/>
                <a:gd name="connsiteX43" fmla="*/ 53376 w 91826"/>
                <a:gd name="connsiteY43" fmla="*/ 2839 h 105805"/>
                <a:gd name="connsiteX44" fmla="*/ 53636 w 91826"/>
                <a:gd name="connsiteY44" fmla="*/ 3228 h 105805"/>
                <a:gd name="connsiteX45" fmla="*/ 53982 w 91826"/>
                <a:gd name="connsiteY45" fmla="*/ 3964 h 105805"/>
                <a:gd name="connsiteX46" fmla="*/ 81591 w 91826"/>
                <a:gd name="connsiteY46" fmla="*/ 70564 h 105805"/>
                <a:gd name="connsiteX47" fmla="*/ 81591 w 91826"/>
                <a:gd name="connsiteY47" fmla="*/ 70564 h 105805"/>
                <a:gd name="connsiteX48" fmla="*/ 91155 w 91826"/>
                <a:gd name="connsiteY48" fmla="*/ 93457 h 105805"/>
                <a:gd name="connsiteX49" fmla="*/ 91155 w 91826"/>
                <a:gd name="connsiteY49" fmla="*/ 100207 h 105805"/>
                <a:gd name="connsiteX50" fmla="*/ 86352 w 91826"/>
                <a:gd name="connsiteY50" fmla="*/ 105011 h 105805"/>
                <a:gd name="connsiteX51" fmla="*/ 82933 w 91826"/>
                <a:gd name="connsiteY51" fmla="*/ 105703 h 105805"/>
                <a:gd name="connsiteX52" fmla="*/ 74797 w 91826"/>
                <a:gd name="connsiteY52" fmla="*/ 100207 h 105805"/>
                <a:gd name="connsiteX53" fmla="*/ 67570 w 91826"/>
                <a:gd name="connsiteY53" fmla="*/ 82897 h 105805"/>
                <a:gd name="connsiteX54" fmla="*/ 24252 w 91826"/>
                <a:gd name="connsiteY54" fmla="*/ 82897 h 105805"/>
                <a:gd name="connsiteX55" fmla="*/ 17068 w 91826"/>
                <a:gd name="connsiteY55" fmla="*/ 100207 h 105805"/>
                <a:gd name="connsiteX56" fmla="*/ 8889 w 91826"/>
                <a:gd name="connsiteY56" fmla="*/ 105703 h 105805"/>
                <a:gd name="connsiteX57" fmla="*/ 5514 w 91826"/>
                <a:gd name="connsiteY57" fmla="*/ 105530 h 105805"/>
                <a:gd name="connsiteX58" fmla="*/ 60430 w 91826"/>
                <a:gd name="connsiteY58" fmla="*/ 65674 h 105805"/>
                <a:gd name="connsiteX59" fmla="*/ 45933 w 91826"/>
                <a:gd name="connsiteY59" fmla="*/ 31054 h 105805"/>
                <a:gd name="connsiteX60" fmla="*/ 31522 w 91826"/>
                <a:gd name="connsiteY60" fmla="*/ 65674 h 105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91826" h="105805">
                  <a:moveTo>
                    <a:pt x="5514" y="105530"/>
                  </a:moveTo>
                  <a:cubicBezTo>
                    <a:pt x="1056" y="103807"/>
                    <a:pt x="-1164" y="98795"/>
                    <a:pt x="563" y="94337"/>
                  </a:cubicBezTo>
                  <a:cubicBezTo>
                    <a:pt x="606" y="94216"/>
                    <a:pt x="658" y="94095"/>
                    <a:pt x="710" y="93976"/>
                  </a:cubicBezTo>
                  <a:lnTo>
                    <a:pt x="10231" y="71083"/>
                  </a:lnTo>
                  <a:lnTo>
                    <a:pt x="10231" y="71083"/>
                  </a:lnTo>
                  <a:lnTo>
                    <a:pt x="37840" y="4310"/>
                  </a:lnTo>
                  <a:cubicBezTo>
                    <a:pt x="37927" y="4044"/>
                    <a:pt x="38057" y="3795"/>
                    <a:pt x="38230" y="3574"/>
                  </a:cubicBezTo>
                  <a:lnTo>
                    <a:pt x="38230" y="3185"/>
                  </a:lnTo>
                  <a:lnTo>
                    <a:pt x="38532" y="2795"/>
                  </a:lnTo>
                  <a:cubicBezTo>
                    <a:pt x="38585" y="2669"/>
                    <a:pt x="38658" y="2551"/>
                    <a:pt x="38749" y="2449"/>
                  </a:cubicBezTo>
                  <a:lnTo>
                    <a:pt x="39052" y="2146"/>
                  </a:lnTo>
                  <a:cubicBezTo>
                    <a:pt x="39052" y="2146"/>
                    <a:pt x="39052" y="2146"/>
                    <a:pt x="39268" y="1843"/>
                  </a:cubicBezTo>
                  <a:cubicBezTo>
                    <a:pt x="39485" y="1540"/>
                    <a:pt x="39571" y="1497"/>
                    <a:pt x="39571" y="1454"/>
                  </a:cubicBezTo>
                  <a:lnTo>
                    <a:pt x="39874" y="1454"/>
                  </a:lnTo>
                  <a:cubicBezTo>
                    <a:pt x="40090" y="1237"/>
                    <a:pt x="40220" y="1151"/>
                    <a:pt x="40264" y="1151"/>
                  </a:cubicBezTo>
                  <a:cubicBezTo>
                    <a:pt x="40307" y="1151"/>
                    <a:pt x="40264" y="1151"/>
                    <a:pt x="40566" y="934"/>
                  </a:cubicBezTo>
                  <a:lnTo>
                    <a:pt x="40956" y="632"/>
                  </a:lnTo>
                  <a:lnTo>
                    <a:pt x="41259" y="632"/>
                  </a:lnTo>
                  <a:lnTo>
                    <a:pt x="41692" y="372"/>
                  </a:lnTo>
                  <a:lnTo>
                    <a:pt x="42211" y="372"/>
                  </a:lnTo>
                  <a:lnTo>
                    <a:pt x="42427" y="372"/>
                  </a:lnTo>
                  <a:lnTo>
                    <a:pt x="42730" y="372"/>
                  </a:lnTo>
                  <a:lnTo>
                    <a:pt x="43250" y="372"/>
                  </a:lnTo>
                  <a:lnTo>
                    <a:pt x="43769" y="372"/>
                  </a:lnTo>
                  <a:lnTo>
                    <a:pt x="44072" y="372"/>
                  </a:lnTo>
                  <a:lnTo>
                    <a:pt x="44634" y="372"/>
                  </a:lnTo>
                  <a:lnTo>
                    <a:pt x="44981" y="372"/>
                  </a:lnTo>
                  <a:lnTo>
                    <a:pt x="46712" y="372"/>
                  </a:lnTo>
                  <a:lnTo>
                    <a:pt x="47188" y="372"/>
                  </a:lnTo>
                  <a:lnTo>
                    <a:pt x="47534" y="372"/>
                  </a:lnTo>
                  <a:lnTo>
                    <a:pt x="48053" y="372"/>
                  </a:lnTo>
                  <a:lnTo>
                    <a:pt x="48356" y="372"/>
                  </a:lnTo>
                  <a:cubicBezTo>
                    <a:pt x="48944" y="125"/>
                    <a:pt x="49576" y="-8"/>
                    <a:pt x="50217" y="-18"/>
                  </a:cubicBezTo>
                  <a:cubicBezTo>
                    <a:pt x="50217" y="-18"/>
                    <a:pt x="50217" y="-18"/>
                    <a:pt x="50520" y="-18"/>
                  </a:cubicBezTo>
                  <a:lnTo>
                    <a:pt x="50996" y="285"/>
                  </a:lnTo>
                  <a:lnTo>
                    <a:pt x="51299" y="502"/>
                  </a:lnTo>
                  <a:lnTo>
                    <a:pt x="51645" y="805"/>
                  </a:lnTo>
                  <a:cubicBezTo>
                    <a:pt x="51645" y="805"/>
                    <a:pt x="51645" y="805"/>
                    <a:pt x="51948" y="805"/>
                  </a:cubicBezTo>
                  <a:lnTo>
                    <a:pt x="52337" y="1108"/>
                  </a:lnTo>
                  <a:lnTo>
                    <a:pt x="52337" y="1411"/>
                  </a:lnTo>
                  <a:cubicBezTo>
                    <a:pt x="52554" y="1411"/>
                    <a:pt x="52640" y="1713"/>
                    <a:pt x="52640" y="1800"/>
                  </a:cubicBezTo>
                  <a:lnTo>
                    <a:pt x="52857" y="2103"/>
                  </a:lnTo>
                  <a:cubicBezTo>
                    <a:pt x="53073" y="2103"/>
                    <a:pt x="53159" y="2406"/>
                    <a:pt x="53159" y="2449"/>
                  </a:cubicBezTo>
                  <a:lnTo>
                    <a:pt x="53376" y="2839"/>
                  </a:lnTo>
                  <a:cubicBezTo>
                    <a:pt x="53376" y="3055"/>
                    <a:pt x="53636" y="3142"/>
                    <a:pt x="53636" y="3228"/>
                  </a:cubicBezTo>
                  <a:cubicBezTo>
                    <a:pt x="53778" y="3460"/>
                    <a:pt x="53891" y="3707"/>
                    <a:pt x="53982" y="3964"/>
                  </a:cubicBezTo>
                  <a:lnTo>
                    <a:pt x="81591" y="70564"/>
                  </a:lnTo>
                  <a:lnTo>
                    <a:pt x="81591" y="70564"/>
                  </a:lnTo>
                  <a:lnTo>
                    <a:pt x="91155" y="93457"/>
                  </a:lnTo>
                  <a:cubicBezTo>
                    <a:pt x="92021" y="95623"/>
                    <a:pt x="92021" y="98041"/>
                    <a:pt x="91155" y="100207"/>
                  </a:cubicBezTo>
                  <a:cubicBezTo>
                    <a:pt x="90276" y="102396"/>
                    <a:pt x="88541" y="104131"/>
                    <a:pt x="86352" y="105011"/>
                  </a:cubicBezTo>
                  <a:cubicBezTo>
                    <a:pt x="85265" y="105452"/>
                    <a:pt x="84105" y="105687"/>
                    <a:pt x="82933" y="105703"/>
                  </a:cubicBezTo>
                  <a:cubicBezTo>
                    <a:pt x="79298" y="105899"/>
                    <a:pt x="75974" y="103654"/>
                    <a:pt x="74797" y="100207"/>
                  </a:cubicBezTo>
                  <a:lnTo>
                    <a:pt x="67570" y="82897"/>
                  </a:lnTo>
                  <a:lnTo>
                    <a:pt x="24252" y="82897"/>
                  </a:lnTo>
                  <a:lnTo>
                    <a:pt x="17068" y="100207"/>
                  </a:lnTo>
                  <a:cubicBezTo>
                    <a:pt x="15865" y="103651"/>
                    <a:pt x="12533" y="105889"/>
                    <a:pt x="8889" y="105703"/>
                  </a:cubicBezTo>
                  <a:cubicBezTo>
                    <a:pt x="7764" y="105858"/>
                    <a:pt x="6617" y="105799"/>
                    <a:pt x="5514" y="105530"/>
                  </a:cubicBezTo>
                  <a:close/>
                  <a:moveTo>
                    <a:pt x="60430" y="65674"/>
                  </a:moveTo>
                  <a:lnTo>
                    <a:pt x="45933" y="31054"/>
                  </a:lnTo>
                  <a:lnTo>
                    <a:pt x="31522" y="65674"/>
                  </a:lnTo>
                  <a:close/>
                </a:path>
              </a:pathLst>
            </a:custGeom>
            <a:grpFill/>
            <a:ln w="4307" cap="flat">
              <a:noFill/>
              <a:prstDash val="solid"/>
              <a:miter/>
            </a:ln>
          </p:spPr>
          <p:txBody>
            <a:bodyPr rtlCol="0" anchor="ctr"/>
            <a:lstStyle/>
            <a:p>
              <a:endParaRPr lang="en-SE"/>
            </a:p>
          </p:txBody>
        </p:sp>
        <p:sp>
          <p:nvSpPr>
            <p:cNvPr id="17" name="Freeform 16">
              <a:extLst>
                <a:ext uri="{FF2B5EF4-FFF2-40B4-BE49-F238E27FC236}">
                  <a16:creationId xmlns:a16="http://schemas.microsoft.com/office/drawing/2014/main" id="{0B411174-470A-264C-934B-EE13056736D7}"/>
                </a:ext>
              </a:extLst>
            </p:cNvPr>
            <p:cNvSpPr/>
            <p:nvPr/>
          </p:nvSpPr>
          <p:spPr>
            <a:xfrm>
              <a:off x="11301772" y="6327412"/>
              <a:ext cx="73351" cy="107596"/>
            </a:xfrm>
            <a:custGeom>
              <a:avLst/>
              <a:gdLst>
                <a:gd name="connsiteX0" fmla="*/ 73329 w 73351"/>
                <a:gd name="connsiteY0" fmla="*/ 31105 h 107596"/>
                <a:gd name="connsiteX1" fmla="*/ 67184 w 73351"/>
                <a:gd name="connsiteY1" fmla="*/ 48935 h 107596"/>
                <a:gd name="connsiteX2" fmla="*/ 51605 w 73351"/>
                <a:gd name="connsiteY2" fmla="*/ 60273 h 107596"/>
                <a:gd name="connsiteX3" fmla="*/ 68612 w 73351"/>
                <a:gd name="connsiteY3" fmla="*/ 94893 h 107596"/>
                <a:gd name="connsiteX4" fmla="*/ 69001 w 73351"/>
                <a:gd name="connsiteY4" fmla="*/ 101557 h 107596"/>
                <a:gd name="connsiteX5" fmla="*/ 60649 w 73351"/>
                <a:gd name="connsiteY5" fmla="*/ 107572 h 107596"/>
                <a:gd name="connsiteX6" fmla="*/ 52773 w 73351"/>
                <a:gd name="connsiteY6" fmla="*/ 102596 h 107596"/>
                <a:gd name="connsiteX7" fmla="*/ 32910 w 73351"/>
                <a:gd name="connsiteY7" fmla="*/ 62307 h 107596"/>
                <a:gd name="connsiteX8" fmla="*/ 17677 w 73351"/>
                <a:gd name="connsiteY8" fmla="*/ 62307 h 107596"/>
                <a:gd name="connsiteX9" fmla="*/ 17677 w 73351"/>
                <a:gd name="connsiteY9" fmla="*/ 98095 h 107596"/>
                <a:gd name="connsiteX10" fmla="*/ 14994 w 73351"/>
                <a:gd name="connsiteY10" fmla="*/ 104327 h 107596"/>
                <a:gd name="connsiteX11" fmla="*/ 8763 w 73351"/>
                <a:gd name="connsiteY11" fmla="*/ 106880 h 107596"/>
                <a:gd name="connsiteX12" fmla="*/ 2531 w 73351"/>
                <a:gd name="connsiteY12" fmla="*/ 104327 h 107596"/>
                <a:gd name="connsiteX13" fmla="*/ -22 w 73351"/>
                <a:gd name="connsiteY13" fmla="*/ 98095 h 107596"/>
                <a:gd name="connsiteX14" fmla="*/ -22 w 73351"/>
                <a:gd name="connsiteY14" fmla="*/ 8646 h 107596"/>
                <a:gd name="connsiteX15" fmla="*/ 8633 w 73351"/>
                <a:gd name="connsiteY15" fmla="*/ -9 h 107596"/>
                <a:gd name="connsiteX16" fmla="*/ 39704 w 73351"/>
                <a:gd name="connsiteY16" fmla="*/ -9 h 107596"/>
                <a:gd name="connsiteX17" fmla="*/ 63332 w 73351"/>
                <a:gd name="connsiteY17" fmla="*/ 9122 h 107596"/>
                <a:gd name="connsiteX18" fmla="*/ 73329 w 73351"/>
                <a:gd name="connsiteY18" fmla="*/ 31105 h 107596"/>
                <a:gd name="connsiteX19" fmla="*/ 40483 w 73351"/>
                <a:gd name="connsiteY19" fmla="*/ 44607 h 107596"/>
                <a:gd name="connsiteX20" fmla="*/ 51302 w 73351"/>
                <a:gd name="connsiteY20" fmla="*/ 40280 h 107596"/>
                <a:gd name="connsiteX21" fmla="*/ 52843 w 73351"/>
                <a:gd name="connsiteY21" fmla="*/ 22906 h 107596"/>
                <a:gd name="connsiteX22" fmla="*/ 51042 w 73351"/>
                <a:gd name="connsiteY22" fmla="*/ 21152 h 107596"/>
                <a:gd name="connsiteX23" fmla="*/ 39877 w 73351"/>
                <a:gd name="connsiteY23" fmla="*/ 17171 h 107596"/>
                <a:gd name="connsiteX24" fmla="*/ 17677 w 73351"/>
                <a:gd name="connsiteY24" fmla="*/ 17171 h 107596"/>
                <a:gd name="connsiteX25" fmla="*/ 17677 w 73351"/>
                <a:gd name="connsiteY25" fmla="*/ 44607 h 107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3351" h="107596">
                  <a:moveTo>
                    <a:pt x="73329" y="31105"/>
                  </a:moveTo>
                  <a:cubicBezTo>
                    <a:pt x="73351" y="37572"/>
                    <a:pt x="71187" y="43856"/>
                    <a:pt x="67184" y="48935"/>
                  </a:cubicBezTo>
                  <a:cubicBezTo>
                    <a:pt x="63280" y="54226"/>
                    <a:pt x="57841" y="58185"/>
                    <a:pt x="51605" y="60273"/>
                  </a:cubicBezTo>
                  <a:lnTo>
                    <a:pt x="68612" y="94893"/>
                  </a:lnTo>
                  <a:cubicBezTo>
                    <a:pt x="69629" y="96973"/>
                    <a:pt x="69767" y="99373"/>
                    <a:pt x="69001" y="101557"/>
                  </a:cubicBezTo>
                  <a:cubicBezTo>
                    <a:pt x="67842" y="105180"/>
                    <a:pt x="64453" y="107620"/>
                    <a:pt x="60649" y="107572"/>
                  </a:cubicBezTo>
                  <a:cubicBezTo>
                    <a:pt x="57248" y="107704"/>
                    <a:pt x="54115" y="105725"/>
                    <a:pt x="52773" y="102596"/>
                  </a:cubicBezTo>
                  <a:lnTo>
                    <a:pt x="32910" y="62307"/>
                  </a:lnTo>
                  <a:lnTo>
                    <a:pt x="17677" y="62307"/>
                  </a:lnTo>
                  <a:lnTo>
                    <a:pt x="17677" y="98095"/>
                  </a:lnTo>
                  <a:cubicBezTo>
                    <a:pt x="17699" y="100458"/>
                    <a:pt x="16725" y="102720"/>
                    <a:pt x="14994" y="104327"/>
                  </a:cubicBezTo>
                  <a:cubicBezTo>
                    <a:pt x="13345" y="105984"/>
                    <a:pt x="11099" y="106905"/>
                    <a:pt x="8763" y="106880"/>
                  </a:cubicBezTo>
                  <a:cubicBezTo>
                    <a:pt x="6426" y="106905"/>
                    <a:pt x="4180" y="105984"/>
                    <a:pt x="2531" y="104327"/>
                  </a:cubicBezTo>
                  <a:cubicBezTo>
                    <a:pt x="874" y="102679"/>
                    <a:pt x="-48" y="100432"/>
                    <a:pt x="-22" y="98095"/>
                  </a:cubicBezTo>
                  <a:lnTo>
                    <a:pt x="-22" y="8646"/>
                  </a:lnTo>
                  <a:cubicBezTo>
                    <a:pt x="-22" y="3865"/>
                    <a:pt x="3851" y="-9"/>
                    <a:pt x="8633" y="-9"/>
                  </a:cubicBezTo>
                  <a:lnTo>
                    <a:pt x="39704" y="-9"/>
                  </a:lnTo>
                  <a:cubicBezTo>
                    <a:pt x="48476" y="-204"/>
                    <a:pt x="56971" y="3078"/>
                    <a:pt x="63332" y="9122"/>
                  </a:cubicBezTo>
                  <a:cubicBezTo>
                    <a:pt x="69694" y="14654"/>
                    <a:pt x="73342" y="22675"/>
                    <a:pt x="73329" y="31105"/>
                  </a:cubicBezTo>
                  <a:close/>
                  <a:moveTo>
                    <a:pt x="40483" y="44607"/>
                  </a:moveTo>
                  <a:cubicBezTo>
                    <a:pt x="44482" y="44458"/>
                    <a:pt x="48303" y="42929"/>
                    <a:pt x="51302" y="40280"/>
                  </a:cubicBezTo>
                  <a:cubicBezTo>
                    <a:pt x="56525" y="35908"/>
                    <a:pt x="57218" y="28129"/>
                    <a:pt x="52843" y="22906"/>
                  </a:cubicBezTo>
                  <a:cubicBezTo>
                    <a:pt x="52306" y="22262"/>
                    <a:pt x="51700" y="21674"/>
                    <a:pt x="51042" y="21152"/>
                  </a:cubicBezTo>
                  <a:cubicBezTo>
                    <a:pt x="47939" y="18494"/>
                    <a:pt x="43962" y="17076"/>
                    <a:pt x="39877" y="17171"/>
                  </a:cubicBezTo>
                  <a:lnTo>
                    <a:pt x="17677" y="17171"/>
                  </a:lnTo>
                  <a:lnTo>
                    <a:pt x="17677" y="44607"/>
                  </a:lnTo>
                  <a:close/>
                </a:path>
              </a:pathLst>
            </a:custGeom>
            <a:grpFill/>
            <a:ln w="4307" cap="flat">
              <a:noFill/>
              <a:prstDash val="solid"/>
              <a:miter/>
            </a:ln>
          </p:spPr>
          <p:txBody>
            <a:bodyPr rtlCol="0" anchor="ctr"/>
            <a:lstStyle/>
            <a:p>
              <a:endParaRPr lang="en-SE"/>
            </a:p>
          </p:txBody>
        </p:sp>
        <p:sp>
          <p:nvSpPr>
            <p:cNvPr id="18" name="Freeform 17">
              <a:extLst>
                <a:ext uri="{FF2B5EF4-FFF2-40B4-BE49-F238E27FC236}">
                  <a16:creationId xmlns:a16="http://schemas.microsoft.com/office/drawing/2014/main" id="{03BBC254-E764-7C30-AEC9-614CDEAE67E6}"/>
                </a:ext>
              </a:extLst>
            </p:cNvPr>
            <p:cNvSpPr/>
            <p:nvPr/>
          </p:nvSpPr>
          <p:spPr>
            <a:xfrm>
              <a:off x="11424639" y="6327761"/>
              <a:ext cx="92734" cy="107248"/>
            </a:xfrm>
            <a:custGeom>
              <a:avLst/>
              <a:gdLst>
                <a:gd name="connsiteX0" fmla="*/ 53543 w 92734"/>
                <a:gd name="connsiteY0" fmla="*/ 107224 h 107248"/>
                <a:gd name="connsiteX1" fmla="*/ -23 w 92734"/>
                <a:gd name="connsiteY1" fmla="*/ 53553 h 107248"/>
                <a:gd name="connsiteX2" fmla="*/ 15634 w 92734"/>
                <a:gd name="connsiteY2" fmla="*/ 15740 h 107248"/>
                <a:gd name="connsiteX3" fmla="*/ 53543 w 92734"/>
                <a:gd name="connsiteY3" fmla="*/ -12 h 107248"/>
                <a:gd name="connsiteX4" fmla="*/ 86259 w 92734"/>
                <a:gd name="connsiteY4" fmla="*/ 11110 h 107248"/>
                <a:gd name="connsiteX5" fmla="*/ 89635 w 92734"/>
                <a:gd name="connsiteY5" fmla="*/ 16952 h 107248"/>
                <a:gd name="connsiteX6" fmla="*/ 87817 w 92734"/>
                <a:gd name="connsiteY6" fmla="*/ 23530 h 107248"/>
                <a:gd name="connsiteX7" fmla="*/ 81975 w 92734"/>
                <a:gd name="connsiteY7" fmla="*/ 26905 h 107248"/>
                <a:gd name="connsiteX8" fmla="*/ 75354 w 92734"/>
                <a:gd name="connsiteY8" fmla="*/ 25217 h 107248"/>
                <a:gd name="connsiteX9" fmla="*/ 25185 w 92734"/>
                <a:gd name="connsiteY9" fmla="*/ 31915 h 107248"/>
                <a:gd name="connsiteX10" fmla="*/ 31884 w 92734"/>
                <a:gd name="connsiteY10" fmla="*/ 82083 h 107248"/>
                <a:gd name="connsiteX11" fmla="*/ 77691 w 92734"/>
                <a:gd name="connsiteY11" fmla="*/ 80133 h 107248"/>
                <a:gd name="connsiteX12" fmla="*/ 84052 w 92734"/>
                <a:gd name="connsiteY12" fmla="*/ 77797 h 107248"/>
                <a:gd name="connsiteX13" fmla="*/ 92707 w 92734"/>
                <a:gd name="connsiteY13" fmla="*/ 87046 h 107248"/>
                <a:gd name="connsiteX14" fmla="*/ 92707 w 92734"/>
                <a:gd name="connsiteY14" fmla="*/ 87101 h 107248"/>
                <a:gd name="connsiteX15" fmla="*/ 89894 w 92734"/>
                <a:gd name="connsiteY15" fmla="*/ 93246 h 107248"/>
                <a:gd name="connsiteX16" fmla="*/ 53543 w 92734"/>
                <a:gd name="connsiteY16" fmla="*/ 107224 h 107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92734" h="107248">
                  <a:moveTo>
                    <a:pt x="53543" y="107224"/>
                  </a:moveTo>
                  <a:cubicBezTo>
                    <a:pt x="23930" y="107195"/>
                    <a:pt x="-53" y="83166"/>
                    <a:pt x="-23" y="53553"/>
                  </a:cubicBezTo>
                  <a:cubicBezTo>
                    <a:pt x="-10" y="39375"/>
                    <a:pt x="5620" y="25779"/>
                    <a:pt x="15634" y="15740"/>
                  </a:cubicBezTo>
                  <a:cubicBezTo>
                    <a:pt x="25553" y="5480"/>
                    <a:pt x="39275" y="-221"/>
                    <a:pt x="53543" y="-12"/>
                  </a:cubicBezTo>
                  <a:cubicBezTo>
                    <a:pt x="65392" y="-110"/>
                    <a:pt x="76925" y="3810"/>
                    <a:pt x="86259" y="11110"/>
                  </a:cubicBezTo>
                  <a:cubicBezTo>
                    <a:pt x="88128" y="12520"/>
                    <a:pt x="89345" y="14628"/>
                    <a:pt x="89635" y="16952"/>
                  </a:cubicBezTo>
                  <a:cubicBezTo>
                    <a:pt x="89955" y="19301"/>
                    <a:pt x="89297" y="21678"/>
                    <a:pt x="87817" y="23530"/>
                  </a:cubicBezTo>
                  <a:cubicBezTo>
                    <a:pt x="86449" y="25447"/>
                    <a:pt x="84320" y="26679"/>
                    <a:pt x="81975" y="26905"/>
                  </a:cubicBezTo>
                  <a:cubicBezTo>
                    <a:pt x="79629" y="27240"/>
                    <a:pt x="77249" y="26632"/>
                    <a:pt x="75354" y="25217"/>
                  </a:cubicBezTo>
                  <a:cubicBezTo>
                    <a:pt x="59649" y="13214"/>
                    <a:pt x="37189" y="16212"/>
                    <a:pt x="25185" y="31915"/>
                  </a:cubicBezTo>
                  <a:cubicBezTo>
                    <a:pt x="13180" y="47618"/>
                    <a:pt x="16179" y="70079"/>
                    <a:pt x="31884" y="82083"/>
                  </a:cubicBezTo>
                  <a:cubicBezTo>
                    <a:pt x="45619" y="92582"/>
                    <a:pt x="64899" y="91762"/>
                    <a:pt x="77691" y="80133"/>
                  </a:cubicBezTo>
                  <a:cubicBezTo>
                    <a:pt x="79404" y="78522"/>
                    <a:pt x="81702" y="77678"/>
                    <a:pt x="84052" y="77797"/>
                  </a:cubicBezTo>
                  <a:cubicBezTo>
                    <a:pt x="88998" y="77960"/>
                    <a:pt x="92871" y="82101"/>
                    <a:pt x="92707" y="87046"/>
                  </a:cubicBezTo>
                  <a:cubicBezTo>
                    <a:pt x="92707" y="87064"/>
                    <a:pt x="92707" y="87082"/>
                    <a:pt x="92707" y="87101"/>
                  </a:cubicBezTo>
                  <a:cubicBezTo>
                    <a:pt x="92642" y="89446"/>
                    <a:pt x="91625" y="91663"/>
                    <a:pt x="89894" y="93246"/>
                  </a:cubicBezTo>
                  <a:cubicBezTo>
                    <a:pt x="80049" y="102444"/>
                    <a:pt x="67015" y="107456"/>
                    <a:pt x="53543" y="107224"/>
                  </a:cubicBezTo>
                  <a:close/>
                </a:path>
              </a:pathLst>
            </a:custGeom>
            <a:grpFill/>
            <a:ln w="4307" cap="flat">
              <a:noFill/>
              <a:prstDash val="solid"/>
              <a:miter/>
            </a:ln>
          </p:spPr>
          <p:txBody>
            <a:bodyPr rtlCol="0" anchor="ctr"/>
            <a:lstStyle/>
            <a:p>
              <a:endParaRPr lang="en-SE"/>
            </a:p>
          </p:txBody>
        </p:sp>
        <p:sp>
          <p:nvSpPr>
            <p:cNvPr id="19" name="Freeform 18">
              <a:extLst>
                <a:ext uri="{FF2B5EF4-FFF2-40B4-BE49-F238E27FC236}">
                  <a16:creationId xmlns:a16="http://schemas.microsoft.com/office/drawing/2014/main" id="{1E12AE19-19BC-1A32-38D9-3DE3B96C877B}"/>
                </a:ext>
              </a:extLst>
            </p:cNvPr>
            <p:cNvSpPr/>
            <p:nvPr/>
          </p:nvSpPr>
          <p:spPr>
            <a:xfrm>
              <a:off x="11573149" y="6327478"/>
              <a:ext cx="81747" cy="107601"/>
            </a:xfrm>
            <a:custGeom>
              <a:avLst/>
              <a:gdLst>
                <a:gd name="connsiteX0" fmla="*/ 72896 w 81747"/>
                <a:gd name="connsiteY0" fmla="*/ 107507 h 107601"/>
                <a:gd name="connsiteX1" fmla="*/ 63852 w 81747"/>
                <a:gd name="connsiteY1" fmla="*/ 98549 h 107601"/>
                <a:gd name="connsiteX2" fmla="*/ 63852 w 81747"/>
                <a:gd name="connsiteY2" fmla="*/ 98549 h 107601"/>
                <a:gd name="connsiteX3" fmla="*/ 63852 w 81747"/>
                <a:gd name="connsiteY3" fmla="*/ 62630 h 107601"/>
                <a:gd name="connsiteX4" fmla="*/ 17764 w 81747"/>
                <a:gd name="connsiteY4" fmla="*/ 62630 h 107601"/>
                <a:gd name="connsiteX5" fmla="*/ 17764 w 81747"/>
                <a:gd name="connsiteY5" fmla="*/ 98549 h 107601"/>
                <a:gd name="connsiteX6" fmla="*/ 15211 w 81747"/>
                <a:gd name="connsiteY6" fmla="*/ 104867 h 107601"/>
                <a:gd name="connsiteX7" fmla="*/ 2977 w 81747"/>
                <a:gd name="connsiteY7" fmla="*/ 105225 h 107601"/>
                <a:gd name="connsiteX8" fmla="*/ 2618 w 81747"/>
                <a:gd name="connsiteY8" fmla="*/ 104867 h 107601"/>
                <a:gd name="connsiteX9" fmla="*/ -22 w 81747"/>
                <a:gd name="connsiteY9" fmla="*/ 98549 h 107601"/>
                <a:gd name="connsiteX10" fmla="*/ -22 w 81747"/>
                <a:gd name="connsiteY10" fmla="*/ 8883 h 107601"/>
                <a:gd name="connsiteX11" fmla="*/ 8905 w 81747"/>
                <a:gd name="connsiteY11" fmla="*/ -18 h 107601"/>
                <a:gd name="connsiteX12" fmla="*/ 15211 w 81747"/>
                <a:gd name="connsiteY12" fmla="*/ 2608 h 107601"/>
                <a:gd name="connsiteX13" fmla="*/ 17764 w 81747"/>
                <a:gd name="connsiteY13" fmla="*/ 8883 h 107601"/>
                <a:gd name="connsiteX14" fmla="*/ 17764 w 81747"/>
                <a:gd name="connsiteY14" fmla="*/ 44844 h 107601"/>
                <a:gd name="connsiteX15" fmla="*/ 63852 w 81747"/>
                <a:gd name="connsiteY15" fmla="*/ 44844 h 107601"/>
                <a:gd name="connsiteX16" fmla="*/ 63852 w 81747"/>
                <a:gd name="connsiteY16" fmla="*/ 8883 h 107601"/>
                <a:gd name="connsiteX17" fmla="*/ 72779 w 81747"/>
                <a:gd name="connsiteY17" fmla="*/ -18 h 107601"/>
                <a:gd name="connsiteX18" fmla="*/ 79084 w 81747"/>
                <a:gd name="connsiteY18" fmla="*/ 2608 h 107601"/>
                <a:gd name="connsiteX19" fmla="*/ 81724 w 81747"/>
                <a:gd name="connsiteY19" fmla="*/ 8883 h 107601"/>
                <a:gd name="connsiteX20" fmla="*/ 81724 w 81747"/>
                <a:gd name="connsiteY20" fmla="*/ 98549 h 107601"/>
                <a:gd name="connsiteX21" fmla="*/ 72766 w 81747"/>
                <a:gd name="connsiteY21" fmla="*/ 107507 h 107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81747" h="107601">
                  <a:moveTo>
                    <a:pt x="72896" y="107507"/>
                  </a:moveTo>
                  <a:cubicBezTo>
                    <a:pt x="67924" y="107530"/>
                    <a:pt x="63878" y="103520"/>
                    <a:pt x="63852" y="98549"/>
                  </a:cubicBezTo>
                  <a:cubicBezTo>
                    <a:pt x="63852" y="98549"/>
                    <a:pt x="63852" y="98549"/>
                    <a:pt x="63852" y="98549"/>
                  </a:cubicBezTo>
                  <a:lnTo>
                    <a:pt x="63852" y="62630"/>
                  </a:lnTo>
                  <a:lnTo>
                    <a:pt x="17764" y="62630"/>
                  </a:lnTo>
                  <a:lnTo>
                    <a:pt x="17764" y="98549"/>
                  </a:lnTo>
                  <a:cubicBezTo>
                    <a:pt x="17811" y="100915"/>
                    <a:pt x="16890" y="103199"/>
                    <a:pt x="15211" y="104867"/>
                  </a:cubicBezTo>
                  <a:cubicBezTo>
                    <a:pt x="11930" y="108344"/>
                    <a:pt x="6452" y="108505"/>
                    <a:pt x="2977" y="105225"/>
                  </a:cubicBezTo>
                  <a:cubicBezTo>
                    <a:pt x="2851" y="105109"/>
                    <a:pt x="2734" y="104990"/>
                    <a:pt x="2618" y="104867"/>
                  </a:cubicBezTo>
                  <a:cubicBezTo>
                    <a:pt x="908" y="103213"/>
                    <a:pt x="-48" y="100928"/>
                    <a:pt x="-22" y="98549"/>
                  </a:cubicBezTo>
                  <a:lnTo>
                    <a:pt x="-22" y="8883"/>
                  </a:lnTo>
                  <a:cubicBezTo>
                    <a:pt x="-14" y="3959"/>
                    <a:pt x="3985" y="-25"/>
                    <a:pt x="8905" y="-18"/>
                  </a:cubicBezTo>
                  <a:cubicBezTo>
                    <a:pt x="11273" y="-14"/>
                    <a:pt x="13540" y="931"/>
                    <a:pt x="15211" y="2608"/>
                  </a:cubicBezTo>
                  <a:cubicBezTo>
                    <a:pt x="16877" y="4266"/>
                    <a:pt x="17798" y="6531"/>
                    <a:pt x="17764" y="8883"/>
                  </a:cubicBezTo>
                  <a:lnTo>
                    <a:pt x="17764" y="44844"/>
                  </a:lnTo>
                  <a:lnTo>
                    <a:pt x="63852" y="44844"/>
                  </a:lnTo>
                  <a:lnTo>
                    <a:pt x="63852" y="8883"/>
                  </a:lnTo>
                  <a:cubicBezTo>
                    <a:pt x="63860" y="3959"/>
                    <a:pt x="67859" y="-25"/>
                    <a:pt x="72779" y="-18"/>
                  </a:cubicBezTo>
                  <a:cubicBezTo>
                    <a:pt x="75146" y="-14"/>
                    <a:pt x="77414" y="931"/>
                    <a:pt x="79084" y="2608"/>
                  </a:cubicBezTo>
                  <a:cubicBezTo>
                    <a:pt x="80785" y="4251"/>
                    <a:pt x="81737" y="6518"/>
                    <a:pt x="81724" y="8883"/>
                  </a:cubicBezTo>
                  <a:lnTo>
                    <a:pt x="81724" y="98549"/>
                  </a:lnTo>
                  <a:cubicBezTo>
                    <a:pt x="81703" y="103486"/>
                    <a:pt x="77704" y="107483"/>
                    <a:pt x="72766" y="107507"/>
                  </a:cubicBezTo>
                  <a:close/>
                </a:path>
              </a:pathLst>
            </a:custGeom>
            <a:grpFill/>
            <a:ln w="4307" cap="flat">
              <a:noFill/>
              <a:prstDash val="solid"/>
              <a:miter/>
            </a:ln>
          </p:spPr>
          <p:txBody>
            <a:bodyPr rtlCol="0" anchor="ctr"/>
            <a:lstStyle/>
            <a:p>
              <a:endParaRPr lang="en-SE"/>
            </a:p>
          </p:txBody>
        </p:sp>
        <p:sp>
          <p:nvSpPr>
            <p:cNvPr id="20" name="Freeform 19">
              <a:extLst>
                <a:ext uri="{FF2B5EF4-FFF2-40B4-BE49-F238E27FC236}">
                  <a16:creationId xmlns:a16="http://schemas.microsoft.com/office/drawing/2014/main" id="{335E84AC-3CEC-C7F5-0BEB-509F5B621D11}"/>
                </a:ext>
              </a:extLst>
            </p:cNvPr>
            <p:cNvSpPr/>
            <p:nvPr/>
          </p:nvSpPr>
          <p:spPr>
            <a:xfrm>
              <a:off x="10652779" y="6513700"/>
              <a:ext cx="91956" cy="105501"/>
            </a:xfrm>
            <a:custGeom>
              <a:avLst/>
              <a:gdLst>
                <a:gd name="connsiteX0" fmla="*/ 5514 w 91956"/>
                <a:gd name="connsiteY0" fmla="*/ 104987 h 105501"/>
                <a:gd name="connsiteX1" fmla="*/ 563 w 91956"/>
                <a:gd name="connsiteY1" fmla="*/ 93792 h 105501"/>
                <a:gd name="connsiteX2" fmla="*/ 710 w 91956"/>
                <a:gd name="connsiteY2" fmla="*/ 93433 h 105501"/>
                <a:gd name="connsiteX3" fmla="*/ 10231 w 91956"/>
                <a:gd name="connsiteY3" fmla="*/ 70540 h 105501"/>
                <a:gd name="connsiteX4" fmla="*/ 10231 w 91956"/>
                <a:gd name="connsiteY4" fmla="*/ 70540 h 105501"/>
                <a:gd name="connsiteX5" fmla="*/ 37840 w 91956"/>
                <a:gd name="connsiteY5" fmla="*/ 3940 h 105501"/>
                <a:gd name="connsiteX6" fmla="*/ 38230 w 91956"/>
                <a:gd name="connsiteY6" fmla="*/ 3161 h 105501"/>
                <a:gd name="connsiteX7" fmla="*/ 38230 w 91956"/>
                <a:gd name="connsiteY7" fmla="*/ 2815 h 105501"/>
                <a:gd name="connsiteX8" fmla="*/ 38533 w 91956"/>
                <a:gd name="connsiteY8" fmla="*/ 2425 h 105501"/>
                <a:gd name="connsiteX9" fmla="*/ 38792 w 91956"/>
                <a:gd name="connsiteY9" fmla="*/ 2036 h 105501"/>
                <a:gd name="connsiteX10" fmla="*/ 39052 w 91956"/>
                <a:gd name="connsiteY10" fmla="*/ 1776 h 105501"/>
                <a:gd name="connsiteX11" fmla="*/ 39312 w 91956"/>
                <a:gd name="connsiteY11" fmla="*/ 1473 h 105501"/>
                <a:gd name="connsiteX12" fmla="*/ 39614 w 91956"/>
                <a:gd name="connsiteY12" fmla="*/ 1084 h 105501"/>
                <a:gd name="connsiteX13" fmla="*/ 39917 w 91956"/>
                <a:gd name="connsiteY13" fmla="*/ 1084 h 105501"/>
                <a:gd name="connsiteX14" fmla="*/ 40264 w 91956"/>
                <a:gd name="connsiteY14" fmla="*/ 781 h 105501"/>
                <a:gd name="connsiteX15" fmla="*/ 40567 w 91956"/>
                <a:gd name="connsiteY15" fmla="*/ 781 h 105501"/>
                <a:gd name="connsiteX16" fmla="*/ 40956 w 91956"/>
                <a:gd name="connsiteY16" fmla="*/ 478 h 105501"/>
                <a:gd name="connsiteX17" fmla="*/ 41259 w 91956"/>
                <a:gd name="connsiteY17" fmla="*/ 218 h 105501"/>
                <a:gd name="connsiteX18" fmla="*/ 41692 w 91956"/>
                <a:gd name="connsiteY18" fmla="*/ 218 h 105501"/>
                <a:gd name="connsiteX19" fmla="*/ 42211 w 91956"/>
                <a:gd name="connsiteY19" fmla="*/ 2 h 105501"/>
                <a:gd name="connsiteX20" fmla="*/ 42471 w 91956"/>
                <a:gd name="connsiteY20" fmla="*/ 2 h 105501"/>
                <a:gd name="connsiteX21" fmla="*/ 42730 w 91956"/>
                <a:gd name="connsiteY21" fmla="*/ 2 h 105501"/>
                <a:gd name="connsiteX22" fmla="*/ 43250 w 91956"/>
                <a:gd name="connsiteY22" fmla="*/ 2 h 105501"/>
                <a:gd name="connsiteX23" fmla="*/ 43812 w 91956"/>
                <a:gd name="connsiteY23" fmla="*/ 2 h 105501"/>
                <a:gd name="connsiteX24" fmla="*/ 44115 w 91956"/>
                <a:gd name="connsiteY24" fmla="*/ 2 h 105501"/>
                <a:gd name="connsiteX25" fmla="*/ 44634 w 91956"/>
                <a:gd name="connsiteY25" fmla="*/ 2 h 105501"/>
                <a:gd name="connsiteX26" fmla="*/ 45024 w 91956"/>
                <a:gd name="connsiteY26" fmla="*/ 2 h 105501"/>
                <a:gd name="connsiteX27" fmla="*/ 46712 w 91956"/>
                <a:gd name="connsiteY27" fmla="*/ 2 h 105501"/>
                <a:gd name="connsiteX28" fmla="*/ 47188 w 91956"/>
                <a:gd name="connsiteY28" fmla="*/ 2 h 105501"/>
                <a:gd name="connsiteX29" fmla="*/ 47534 w 91956"/>
                <a:gd name="connsiteY29" fmla="*/ 2 h 105501"/>
                <a:gd name="connsiteX30" fmla="*/ 48053 w 91956"/>
                <a:gd name="connsiteY30" fmla="*/ 2 h 105501"/>
                <a:gd name="connsiteX31" fmla="*/ 48356 w 91956"/>
                <a:gd name="connsiteY31" fmla="*/ 2 h 105501"/>
                <a:gd name="connsiteX32" fmla="*/ 50044 w 91956"/>
                <a:gd name="connsiteY32" fmla="*/ 651 h 105501"/>
                <a:gd name="connsiteX33" fmla="*/ 50347 w 91956"/>
                <a:gd name="connsiteY33" fmla="*/ 651 h 105501"/>
                <a:gd name="connsiteX34" fmla="*/ 50779 w 91956"/>
                <a:gd name="connsiteY34" fmla="*/ 954 h 105501"/>
                <a:gd name="connsiteX35" fmla="*/ 51082 w 91956"/>
                <a:gd name="connsiteY35" fmla="*/ 954 h 105501"/>
                <a:gd name="connsiteX36" fmla="*/ 51472 w 91956"/>
                <a:gd name="connsiteY36" fmla="*/ 1257 h 105501"/>
                <a:gd name="connsiteX37" fmla="*/ 51732 w 91956"/>
                <a:gd name="connsiteY37" fmla="*/ 1473 h 105501"/>
                <a:gd name="connsiteX38" fmla="*/ 52121 w 91956"/>
                <a:gd name="connsiteY38" fmla="*/ 1776 h 105501"/>
                <a:gd name="connsiteX39" fmla="*/ 52337 w 91956"/>
                <a:gd name="connsiteY39" fmla="*/ 2079 h 105501"/>
                <a:gd name="connsiteX40" fmla="*/ 52640 w 91956"/>
                <a:gd name="connsiteY40" fmla="*/ 2469 h 105501"/>
                <a:gd name="connsiteX41" fmla="*/ 52900 w 91956"/>
                <a:gd name="connsiteY41" fmla="*/ 2728 h 105501"/>
                <a:gd name="connsiteX42" fmla="*/ 53160 w 91956"/>
                <a:gd name="connsiteY42" fmla="*/ 3118 h 105501"/>
                <a:gd name="connsiteX43" fmla="*/ 53419 w 91956"/>
                <a:gd name="connsiteY43" fmla="*/ 3507 h 105501"/>
                <a:gd name="connsiteX44" fmla="*/ 53636 w 91956"/>
                <a:gd name="connsiteY44" fmla="*/ 3853 h 105501"/>
                <a:gd name="connsiteX45" fmla="*/ 54025 w 91956"/>
                <a:gd name="connsiteY45" fmla="*/ 4632 h 105501"/>
                <a:gd name="connsiteX46" fmla="*/ 81721 w 91956"/>
                <a:gd name="connsiteY46" fmla="*/ 70367 h 105501"/>
                <a:gd name="connsiteX47" fmla="*/ 81721 w 91956"/>
                <a:gd name="connsiteY47" fmla="*/ 70367 h 105501"/>
                <a:gd name="connsiteX48" fmla="*/ 91285 w 91956"/>
                <a:gd name="connsiteY48" fmla="*/ 93260 h 105501"/>
                <a:gd name="connsiteX49" fmla="*/ 91285 w 91956"/>
                <a:gd name="connsiteY49" fmla="*/ 100011 h 105501"/>
                <a:gd name="connsiteX50" fmla="*/ 86481 w 91956"/>
                <a:gd name="connsiteY50" fmla="*/ 104814 h 105501"/>
                <a:gd name="connsiteX51" fmla="*/ 83106 w 91956"/>
                <a:gd name="connsiteY51" fmla="*/ 105463 h 105501"/>
                <a:gd name="connsiteX52" fmla="*/ 74927 w 91956"/>
                <a:gd name="connsiteY52" fmla="*/ 100011 h 105501"/>
                <a:gd name="connsiteX53" fmla="*/ 67700 w 91956"/>
                <a:gd name="connsiteY53" fmla="*/ 82701 h 105501"/>
                <a:gd name="connsiteX54" fmla="*/ 24425 w 91956"/>
                <a:gd name="connsiteY54" fmla="*/ 82701 h 105501"/>
                <a:gd name="connsiteX55" fmla="*/ 17241 w 91956"/>
                <a:gd name="connsiteY55" fmla="*/ 100011 h 105501"/>
                <a:gd name="connsiteX56" fmla="*/ 9062 w 91956"/>
                <a:gd name="connsiteY56" fmla="*/ 105463 h 105501"/>
                <a:gd name="connsiteX57" fmla="*/ 5514 w 91956"/>
                <a:gd name="connsiteY57" fmla="*/ 104987 h 105501"/>
                <a:gd name="connsiteX58" fmla="*/ 60430 w 91956"/>
                <a:gd name="connsiteY58" fmla="*/ 65131 h 105501"/>
                <a:gd name="connsiteX59" fmla="*/ 45933 w 91956"/>
                <a:gd name="connsiteY59" fmla="*/ 30511 h 105501"/>
                <a:gd name="connsiteX60" fmla="*/ 31565 w 91956"/>
                <a:gd name="connsiteY60" fmla="*/ 65131 h 105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91956" h="105501">
                  <a:moveTo>
                    <a:pt x="5514" y="104987"/>
                  </a:moveTo>
                  <a:cubicBezTo>
                    <a:pt x="1056" y="103265"/>
                    <a:pt x="-1164" y="98254"/>
                    <a:pt x="563" y="93792"/>
                  </a:cubicBezTo>
                  <a:cubicBezTo>
                    <a:pt x="606" y="93671"/>
                    <a:pt x="658" y="93554"/>
                    <a:pt x="710" y="93433"/>
                  </a:cubicBezTo>
                  <a:lnTo>
                    <a:pt x="10231" y="70540"/>
                  </a:lnTo>
                  <a:lnTo>
                    <a:pt x="10231" y="70540"/>
                  </a:lnTo>
                  <a:lnTo>
                    <a:pt x="37840" y="3940"/>
                  </a:lnTo>
                  <a:cubicBezTo>
                    <a:pt x="37935" y="3663"/>
                    <a:pt x="38065" y="3403"/>
                    <a:pt x="38230" y="3161"/>
                  </a:cubicBezTo>
                  <a:lnTo>
                    <a:pt x="38230" y="2815"/>
                  </a:lnTo>
                  <a:lnTo>
                    <a:pt x="38533" y="2425"/>
                  </a:lnTo>
                  <a:cubicBezTo>
                    <a:pt x="38593" y="2282"/>
                    <a:pt x="38684" y="2148"/>
                    <a:pt x="38792" y="2036"/>
                  </a:cubicBezTo>
                  <a:lnTo>
                    <a:pt x="39052" y="1776"/>
                  </a:lnTo>
                  <a:cubicBezTo>
                    <a:pt x="39052" y="1776"/>
                    <a:pt x="39052" y="1776"/>
                    <a:pt x="39312" y="1473"/>
                  </a:cubicBezTo>
                  <a:cubicBezTo>
                    <a:pt x="39424" y="1356"/>
                    <a:pt x="39528" y="1222"/>
                    <a:pt x="39614" y="1084"/>
                  </a:cubicBezTo>
                  <a:lnTo>
                    <a:pt x="39917" y="1084"/>
                  </a:lnTo>
                  <a:cubicBezTo>
                    <a:pt x="39917" y="1084"/>
                    <a:pt x="40220" y="781"/>
                    <a:pt x="40264" y="781"/>
                  </a:cubicBezTo>
                  <a:cubicBezTo>
                    <a:pt x="40307" y="781"/>
                    <a:pt x="40264" y="781"/>
                    <a:pt x="40567" y="781"/>
                  </a:cubicBezTo>
                  <a:lnTo>
                    <a:pt x="40956" y="478"/>
                  </a:lnTo>
                  <a:lnTo>
                    <a:pt x="41259" y="218"/>
                  </a:lnTo>
                  <a:lnTo>
                    <a:pt x="41692" y="218"/>
                  </a:lnTo>
                  <a:lnTo>
                    <a:pt x="42211" y="2"/>
                  </a:lnTo>
                  <a:cubicBezTo>
                    <a:pt x="42471" y="2"/>
                    <a:pt x="42557" y="2"/>
                    <a:pt x="42471" y="2"/>
                  </a:cubicBezTo>
                  <a:cubicBezTo>
                    <a:pt x="42384" y="2"/>
                    <a:pt x="42471" y="2"/>
                    <a:pt x="42730" y="2"/>
                  </a:cubicBezTo>
                  <a:lnTo>
                    <a:pt x="43250" y="2"/>
                  </a:lnTo>
                  <a:lnTo>
                    <a:pt x="43812" y="2"/>
                  </a:lnTo>
                  <a:lnTo>
                    <a:pt x="44115" y="2"/>
                  </a:lnTo>
                  <a:lnTo>
                    <a:pt x="44634" y="2"/>
                  </a:lnTo>
                  <a:lnTo>
                    <a:pt x="45024" y="2"/>
                  </a:lnTo>
                  <a:lnTo>
                    <a:pt x="46712" y="2"/>
                  </a:lnTo>
                  <a:lnTo>
                    <a:pt x="47188" y="2"/>
                  </a:lnTo>
                  <a:lnTo>
                    <a:pt x="47534" y="2"/>
                  </a:lnTo>
                  <a:cubicBezTo>
                    <a:pt x="47707" y="-24"/>
                    <a:pt x="47880" y="-24"/>
                    <a:pt x="48053" y="2"/>
                  </a:cubicBezTo>
                  <a:cubicBezTo>
                    <a:pt x="48356" y="2"/>
                    <a:pt x="48486" y="2"/>
                    <a:pt x="48356" y="2"/>
                  </a:cubicBezTo>
                  <a:cubicBezTo>
                    <a:pt x="48949" y="127"/>
                    <a:pt x="49520" y="348"/>
                    <a:pt x="50044" y="651"/>
                  </a:cubicBezTo>
                  <a:lnTo>
                    <a:pt x="50347" y="651"/>
                  </a:lnTo>
                  <a:cubicBezTo>
                    <a:pt x="50563" y="651"/>
                    <a:pt x="50736" y="651"/>
                    <a:pt x="50779" y="954"/>
                  </a:cubicBezTo>
                  <a:lnTo>
                    <a:pt x="51082" y="954"/>
                  </a:lnTo>
                  <a:lnTo>
                    <a:pt x="51472" y="1257"/>
                  </a:lnTo>
                  <a:cubicBezTo>
                    <a:pt x="51472" y="1257"/>
                    <a:pt x="51472" y="1257"/>
                    <a:pt x="51732" y="1473"/>
                  </a:cubicBezTo>
                  <a:lnTo>
                    <a:pt x="52121" y="1776"/>
                  </a:lnTo>
                  <a:cubicBezTo>
                    <a:pt x="52121" y="1776"/>
                    <a:pt x="52121" y="1776"/>
                    <a:pt x="52337" y="2079"/>
                  </a:cubicBezTo>
                  <a:cubicBezTo>
                    <a:pt x="52554" y="2382"/>
                    <a:pt x="52640" y="2382"/>
                    <a:pt x="52640" y="2469"/>
                  </a:cubicBezTo>
                  <a:lnTo>
                    <a:pt x="52900" y="2728"/>
                  </a:lnTo>
                  <a:cubicBezTo>
                    <a:pt x="53008" y="2841"/>
                    <a:pt x="53099" y="2975"/>
                    <a:pt x="53160" y="3118"/>
                  </a:cubicBezTo>
                  <a:cubicBezTo>
                    <a:pt x="53220" y="3260"/>
                    <a:pt x="53311" y="3395"/>
                    <a:pt x="53419" y="3507"/>
                  </a:cubicBezTo>
                  <a:cubicBezTo>
                    <a:pt x="53510" y="3611"/>
                    <a:pt x="53584" y="3728"/>
                    <a:pt x="53636" y="3853"/>
                  </a:cubicBezTo>
                  <a:lnTo>
                    <a:pt x="54025" y="4632"/>
                  </a:lnTo>
                  <a:lnTo>
                    <a:pt x="81721" y="70367"/>
                  </a:lnTo>
                  <a:lnTo>
                    <a:pt x="81721" y="70367"/>
                  </a:lnTo>
                  <a:lnTo>
                    <a:pt x="91285" y="93260"/>
                  </a:lnTo>
                  <a:cubicBezTo>
                    <a:pt x="92150" y="95428"/>
                    <a:pt x="92150" y="97842"/>
                    <a:pt x="91285" y="100011"/>
                  </a:cubicBezTo>
                  <a:cubicBezTo>
                    <a:pt x="90406" y="102200"/>
                    <a:pt x="88671" y="103936"/>
                    <a:pt x="86481" y="104814"/>
                  </a:cubicBezTo>
                  <a:cubicBezTo>
                    <a:pt x="85408" y="105238"/>
                    <a:pt x="84261" y="105459"/>
                    <a:pt x="83106" y="105463"/>
                  </a:cubicBezTo>
                  <a:cubicBezTo>
                    <a:pt x="79466" y="105684"/>
                    <a:pt x="76121" y="103455"/>
                    <a:pt x="74927" y="100011"/>
                  </a:cubicBezTo>
                  <a:lnTo>
                    <a:pt x="67700" y="82701"/>
                  </a:lnTo>
                  <a:lnTo>
                    <a:pt x="24425" y="82701"/>
                  </a:lnTo>
                  <a:lnTo>
                    <a:pt x="17241" y="100011"/>
                  </a:lnTo>
                  <a:cubicBezTo>
                    <a:pt x="16034" y="103447"/>
                    <a:pt x="12697" y="105671"/>
                    <a:pt x="9062" y="105463"/>
                  </a:cubicBezTo>
                  <a:cubicBezTo>
                    <a:pt x="7859" y="105545"/>
                    <a:pt x="6652" y="105381"/>
                    <a:pt x="5514" y="104987"/>
                  </a:cubicBezTo>
                  <a:close/>
                  <a:moveTo>
                    <a:pt x="60430" y="65131"/>
                  </a:moveTo>
                  <a:lnTo>
                    <a:pt x="45933" y="30511"/>
                  </a:lnTo>
                  <a:lnTo>
                    <a:pt x="31565" y="65131"/>
                  </a:lnTo>
                  <a:close/>
                </a:path>
              </a:pathLst>
            </a:custGeom>
            <a:grpFill/>
            <a:ln w="4307" cap="flat">
              <a:noFill/>
              <a:prstDash val="solid"/>
              <a:miter/>
            </a:ln>
          </p:spPr>
          <p:txBody>
            <a:bodyPr rtlCol="0" anchor="ctr"/>
            <a:lstStyle/>
            <a:p>
              <a:endParaRPr lang="en-SE"/>
            </a:p>
          </p:txBody>
        </p:sp>
        <p:sp>
          <p:nvSpPr>
            <p:cNvPr id="21" name="Freeform 20">
              <a:extLst>
                <a:ext uri="{FF2B5EF4-FFF2-40B4-BE49-F238E27FC236}">
                  <a16:creationId xmlns:a16="http://schemas.microsoft.com/office/drawing/2014/main" id="{C3DE341D-B2A7-FEC9-2936-C9EE1BEC9BAE}"/>
                </a:ext>
              </a:extLst>
            </p:cNvPr>
            <p:cNvSpPr/>
            <p:nvPr/>
          </p:nvSpPr>
          <p:spPr>
            <a:xfrm>
              <a:off x="10794805" y="6511772"/>
              <a:ext cx="76726" cy="106336"/>
            </a:xfrm>
            <a:custGeom>
              <a:avLst/>
              <a:gdLst>
                <a:gd name="connsiteX0" fmla="*/ 68049 w 76726"/>
                <a:gd name="connsiteY0" fmla="*/ -18 h 106336"/>
                <a:gd name="connsiteX1" fmla="*/ 76704 w 76726"/>
                <a:gd name="connsiteY1" fmla="*/ 8637 h 106336"/>
                <a:gd name="connsiteX2" fmla="*/ 76704 w 76726"/>
                <a:gd name="connsiteY2" fmla="*/ 69223 h 106336"/>
                <a:gd name="connsiteX3" fmla="*/ 37051 w 76726"/>
                <a:gd name="connsiteY3" fmla="*/ 106296 h 106336"/>
                <a:gd name="connsiteX4" fmla="*/ -23 w 76726"/>
                <a:gd name="connsiteY4" fmla="*/ 69223 h 106336"/>
                <a:gd name="connsiteX5" fmla="*/ -23 w 76726"/>
                <a:gd name="connsiteY5" fmla="*/ 8637 h 106336"/>
                <a:gd name="connsiteX6" fmla="*/ 8632 w 76726"/>
                <a:gd name="connsiteY6" fmla="*/ -18 h 106336"/>
                <a:gd name="connsiteX7" fmla="*/ 17287 w 76726"/>
                <a:gd name="connsiteY7" fmla="*/ 8637 h 106336"/>
                <a:gd name="connsiteX8" fmla="*/ 17287 w 76726"/>
                <a:gd name="connsiteY8" fmla="*/ 69223 h 106336"/>
                <a:gd name="connsiteX9" fmla="*/ 37302 w 76726"/>
                <a:gd name="connsiteY9" fmla="*/ 91141 h 106336"/>
                <a:gd name="connsiteX10" fmla="*/ 59221 w 76726"/>
                <a:gd name="connsiteY10" fmla="*/ 71127 h 106336"/>
                <a:gd name="connsiteX11" fmla="*/ 59221 w 76726"/>
                <a:gd name="connsiteY11" fmla="*/ 69223 h 106336"/>
                <a:gd name="connsiteX12" fmla="*/ 59221 w 76726"/>
                <a:gd name="connsiteY12" fmla="*/ 8637 h 106336"/>
                <a:gd name="connsiteX13" fmla="*/ 67876 w 76726"/>
                <a:gd name="connsiteY13" fmla="*/ -18 h 106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6726" h="106336">
                  <a:moveTo>
                    <a:pt x="68049" y="-18"/>
                  </a:moveTo>
                  <a:cubicBezTo>
                    <a:pt x="72831" y="-18"/>
                    <a:pt x="76704" y="3856"/>
                    <a:pt x="76704" y="8637"/>
                  </a:cubicBezTo>
                  <a:lnTo>
                    <a:pt x="76704" y="69223"/>
                  </a:lnTo>
                  <a:cubicBezTo>
                    <a:pt x="75994" y="90410"/>
                    <a:pt x="58238" y="107010"/>
                    <a:pt x="37051" y="106296"/>
                  </a:cubicBezTo>
                  <a:cubicBezTo>
                    <a:pt x="16863" y="105621"/>
                    <a:pt x="657" y="89410"/>
                    <a:pt x="-23" y="69223"/>
                  </a:cubicBezTo>
                  <a:lnTo>
                    <a:pt x="-23" y="8637"/>
                  </a:lnTo>
                  <a:cubicBezTo>
                    <a:pt x="-23" y="3856"/>
                    <a:pt x="3850" y="-18"/>
                    <a:pt x="8632" y="-18"/>
                  </a:cubicBezTo>
                  <a:cubicBezTo>
                    <a:pt x="13414" y="-18"/>
                    <a:pt x="17287" y="3856"/>
                    <a:pt x="17287" y="8637"/>
                  </a:cubicBezTo>
                  <a:lnTo>
                    <a:pt x="17287" y="69223"/>
                  </a:lnTo>
                  <a:cubicBezTo>
                    <a:pt x="16759" y="80803"/>
                    <a:pt x="25721" y="90618"/>
                    <a:pt x="37302" y="91141"/>
                  </a:cubicBezTo>
                  <a:cubicBezTo>
                    <a:pt x="48882" y="91669"/>
                    <a:pt x="58693" y="82707"/>
                    <a:pt x="59221" y="71127"/>
                  </a:cubicBezTo>
                  <a:cubicBezTo>
                    <a:pt x="59251" y="70495"/>
                    <a:pt x="59251" y="69859"/>
                    <a:pt x="59221" y="69223"/>
                  </a:cubicBezTo>
                  <a:lnTo>
                    <a:pt x="59221" y="8637"/>
                  </a:lnTo>
                  <a:cubicBezTo>
                    <a:pt x="59221" y="3856"/>
                    <a:pt x="63094" y="-18"/>
                    <a:pt x="67876" y="-18"/>
                  </a:cubicBezTo>
                  <a:close/>
                </a:path>
              </a:pathLst>
            </a:custGeom>
            <a:grpFill/>
            <a:ln w="4307" cap="flat">
              <a:noFill/>
              <a:prstDash val="solid"/>
              <a:miter/>
            </a:ln>
          </p:spPr>
          <p:txBody>
            <a:bodyPr rtlCol="0" anchor="ctr"/>
            <a:lstStyle/>
            <a:p>
              <a:endParaRPr lang="en-SE"/>
            </a:p>
          </p:txBody>
        </p:sp>
        <p:sp>
          <p:nvSpPr>
            <p:cNvPr id="22" name="Freeform 21">
              <a:extLst>
                <a:ext uri="{FF2B5EF4-FFF2-40B4-BE49-F238E27FC236}">
                  <a16:creationId xmlns:a16="http://schemas.microsoft.com/office/drawing/2014/main" id="{B63F1549-ADA0-257A-B8FA-AA889224CF29}"/>
                </a:ext>
              </a:extLst>
            </p:cNvPr>
            <p:cNvSpPr/>
            <p:nvPr/>
          </p:nvSpPr>
          <p:spPr>
            <a:xfrm>
              <a:off x="10922162" y="6511641"/>
              <a:ext cx="79843" cy="107324"/>
            </a:xfrm>
            <a:custGeom>
              <a:avLst/>
              <a:gdLst>
                <a:gd name="connsiteX0" fmla="*/ 31093 w 79843"/>
                <a:gd name="connsiteY0" fmla="*/ 17683 h 107324"/>
                <a:gd name="connsiteX1" fmla="*/ 8806 w 79843"/>
                <a:gd name="connsiteY1" fmla="*/ 17683 h 107324"/>
                <a:gd name="connsiteX2" fmla="*/ 2488 w 79843"/>
                <a:gd name="connsiteY2" fmla="*/ 15043 h 107324"/>
                <a:gd name="connsiteX3" fmla="*/ -22 w 79843"/>
                <a:gd name="connsiteY3" fmla="*/ 8812 h 107324"/>
                <a:gd name="connsiteX4" fmla="*/ 2488 w 79843"/>
                <a:gd name="connsiteY4" fmla="*/ 2580 h 107324"/>
                <a:gd name="connsiteX5" fmla="*/ 8806 w 79843"/>
                <a:gd name="connsiteY5" fmla="*/ -16 h 107324"/>
                <a:gd name="connsiteX6" fmla="*/ 71166 w 79843"/>
                <a:gd name="connsiteY6" fmla="*/ -16 h 107324"/>
                <a:gd name="connsiteX7" fmla="*/ 79821 w 79843"/>
                <a:gd name="connsiteY7" fmla="*/ 8639 h 107324"/>
                <a:gd name="connsiteX8" fmla="*/ 71166 w 79843"/>
                <a:gd name="connsiteY8" fmla="*/ 17294 h 107324"/>
                <a:gd name="connsiteX9" fmla="*/ 48792 w 79843"/>
                <a:gd name="connsiteY9" fmla="*/ 17294 h 107324"/>
                <a:gd name="connsiteX10" fmla="*/ 48792 w 79843"/>
                <a:gd name="connsiteY10" fmla="*/ 98478 h 107324"/>
                <a:gd name="connsiteX11" fmla="*/ 46196 w 79843"/>
                <a:gd name="connsiteY11" fmla="*/ 104796 h 107324"/>
                <a:gd name="connsiteX12" fmla="*/ 39964 w 79843"/>
                <a:gd name="connsiteY12" fmla="*/ 107306 h 107324"/>
                <a:gd name="connsiteX13" fmla="*/ 33733 w 79843"/>
                <a:gd name="connsiteY13" fmla="*/ 104796 h 107324"/>
                <a:gd name="connsiteX14" fmla="*/ 31093 w 79843"/>
                <a:gd name="connsiteY14" fmla="*/ 98478 h 107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9843" h="107324">
                  <a:moveTo>
                    <a:pt x="31093" y="17683"/>
                  </a:moveTo>
                  <a:lnTo>
                    <a:pt x="8806" y="17683"/>
                  </a:lnTo>
                  <a:cubicBezTo>
                    <a:pt x="6426" y="17709"/>
                    <a:pt x="4141" y="16753"/>
                    <a:pt x="2488" y="15043"/>
                  </a:cubicBezTo>
                  <a:cubicBezTo>
                    <a:pt x="848" y="13390"/>
                    <a:pt x="-56" y="11144"/>
                    <a:pt x="-22" y="8812"/>
                  </a:cubicBezTo>
                  <a:cubicBezTo>
                    <a:pt x="-56" y="6479"/>
                    <a:pt x="848" y="4233"/>
                    <a:pt x="2488" y="2580"/>
                  </a:cubicBezTo>
                  <a:cubicBezTo>
                    <a:pt x="4150" y="884"/>
                    <a:pt x="6435" y="-55"/>
                    <a:pt x="8806" y="-16"/>
                  </a:cubicBezTo>
                  <a:lnTo>
                    <a:pt x="71166" y="-16"/>
                  </a:lnTo>
                  <a:cubicBezTo>
                    <a:pt x="75948" y="-16"/>
                    <a:pt x="79821" y="3857"/>
                    <a:pt x="79821" y="8639"/>
                  </a:cubicBezTo>
                  <a:cubicBezTo>
                    <a:pt x="79821" y="13420"/>
                    <a:pt x="75948" y="17294"/>
                    <a:pt x="71166" y="17294"/>
                  </a:cubicBezTo>
                  <a:lnTo>
                    <a:pt x="48792" y="17294"/>
                  </a:lnTo>
                  <a:lnTo>
                    <a:pt x="48792" y="98478"/>
                  </a:lnTo>
                  <a:cubicBezTo>
                    <a:pt x="48831" y="100849"/>
                    <a:pt x="47892" y="103134"/>
                    <a:pt x="46196" y="104796"/>
                  </a:cubicBezTo>
                  <a:cubicBezTo>
                    <a:pt x="44543" y="106436"/>
                    <a:pt x="42297" y="107340"/>
                    <a:pt x="39964" y="107306"/>
                  </a:cubicBezTo>
                  <a:cubicBezTo>
                    <a:pt x="37632" y="107340"/>
                    <a:pt x="35386" y="106436"/>
                    <a:pt x="33733" y="104796"/>
                  </a:cubicBezTo>
                  <a:cubicBezTo>
                    <a:pt x="32023" y="103143"/>
                    <a:pt x="31067" y="100858"/>
                    <a:pt x="31093" y="98478"/>
                  </a:cubicBezTo>
                  <a:close/>
                </a:path>
              </a:pathLst>
            </a:custGeom>
            <a:grpFill/>
            <a:ln w="4307" cap="flat">
              <a:noFill/>
              <a:prstDash val="solid"/>
              <a:miter/>
            </a:ln>
          </p:spPr>
          <p:txBody>
            <a:bodyPr rtlCol="0" anchor="ctr"/>
            <a:lstStyle/>
            <a:p>
              <a:endParaRPr lang="en-SE"/>
            </a:p>
          </p:txBody>
        </p:sp>
        <p:sp>
          <p:nvSpPr>
            <p:cNvPr id="23" name="Freeform 22">
              <a:extLst>
                <a:ext uri="{FF2B5EF4-FFF2-40B4-BE49-F238E27FC236}">
                  <a16:creationId xmlns:a16="http://schemas.microsoft.com/office/drawing/2014/main" id="{77AD178F-0E44-0160-369B-857BB92F75C4}"/>
                </a:ext>
              </a:extLst>
            </p:cNvPr>
            <p:cNvSpPr/>
            <p:nvPr/>
          </p:nvSpPr>
          <p:spPr>
            <a:xfrm>
              <a:off x="11045571" y="6511685"/>
              <a:ext cx="107668" cy="107676"/>
            </a:xfrm>
            <a:custGeom>
              <a:avLst/>
              <a:gdLst>
                <a:gd name="connsiteX0" fmla="*/ 53781 w 107668"/>
                <a:gd name="connsiteY0" fmla="*/ 107651 h 107676"/>
                <a:gd name="connsiteX1" fmla="*/ -23 w 107668"/>
                <a:gd name="connsiteY1" fmla="*/ 53786 h 107676"/>
                <a:gd name="connsiteX2" fmla="*/ 53842 w 107668"/>
                <a:gd name="connsiteY2" fmla="*/ -18 h 107676"/>
                <a:gd name="connsiteX3" fmla="*/ 107646 w 107668"/>
                <a:gd name="connsiteY3" fmla="*/ 53847 h 107676"/>
                <a:gd name="connsiteX4" fmla="*/ 91906 w 107668"/>
                <a:gd name="connsiteY4" fmla="*/ 91855 h 107676"/>
                <a:gd name="connsiteX5" fmla="*/ 53781 w 107668"/>
                <a:gd name="connsiteY5" fmla="*/ 107651 h 107676"/>
                <a:gd name="connsiteX6" fmla="*/ 53781 w 107668"/>
                <a:gd name="connsiteY6" fmla="*/ 17639 h 107676"/>
                <a:gd name="connsiteX7" fmla="*/ 17690 w 107668"/>
                <a:gd name="connsiteY7" fmla="*/ 53817 h 107676"/>
                <a:gd name="connsiteX8" fmla="*/ 53868 w 107668"/>
                <a:gd name="connsiteY8" fmla="*/ 89908 h 107676"/>
                <a:gd name="connsiteX9" fmla="*/ 89959 w 107668"/>
                <a:gd name="connsiteY9" fmla="*/ 53817 h 107676"/>
                <a:gd name="connsiteX10" fmla="*/ 54041 w 107668"/>
                <a:gd name="connsiteY10" fmla="*/ 17639 h 107676"/>
                <a:gd name="connsiteX11" fmla="*/ 53781 w 107668"/>
                <a:gd name="connsiteY11" fmla="*/ 17639 h 107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7668" h="107676">
                  <a:moveTo>
                    <a:pt x="53781" y="107651"/>
                  </a:moveTo>
                  <a:cubicBezTo>
                    <a:pt x="24051" y="107633"/>
                    <a:pt x="-40" y="83516"/>
                    <a:pt x="-23" y="53786"/>
                  </a:cubicBezTo>
                  <a:cubicBezTo>
                    <a:pt x="-6" y="24052"/>
                    <a:pt x="24112" y="-35"/>
                    <a:pt x="53842" y="-18"/>
                  </a:cubicBezTo>
                  <a:cubicBezTo>
                    <a:pt x="83576" y="0"/>
                    <a:pt x="107663" y="24117"/>
                    <a:pt x="107646" y="53847"/>
                  </a:cubicBezTo>
                  <a:cubicBezTo>
                    <a:pt x="107637" y="68102"/>
                    <a:pt x="101977" y="81768"/>
                    <a:pt x="91906" y="91855"/>
                  </a:cubicBezTo>
                  <a:cubicBezTo>
                    <a:pt x="81940" y="102181"/>
                    <a:pt x="68131" y="107906"/>
                    <a:pt x="53781" y="107651"/>
                  </a:cubicBezTo>
                  <a:close/>
                  <a:moveTo>
                    <a:pt x="53781" y="17639"/>
                  </a:moveTo>
                  <a:cubicBezTo>
                    <a:pt x="33823" y="17665"/>
                    <a:pt x="17664" y="33858"/>
                    <a:pt x="17690" y="53817"/>
                  </a:cubicBezTo>
                  <a:cubicBezTo>
                    <a:pt x="17716" y="73775"/>
                    <a:pt x="33909" y="89934"/>
                    <a:pt x="53868" y="89908"/>
                  </a:cubicBezTo>
                  <a:cubicBezTo>
                    <a:pt x="73791" y="89882"/>
                    <a:pt x="89933" y="73740"/>
                    <a:pt x="89959" y="53817"/>
                  </a:cubicBezTo>
                  <a:cubicBezTo>
                    <a:pt x="90033" y="33906"/>
                    <a:pt x="73952" y="17712"/>
                    <a:pt x="54041" y="17639"/>
                  </a:cubicBezTo>
                  <a:cubicBezTo>
                    <a:pt x="53954" y="17639"/>
                    <a:pt x="53868" y="17639"/>
                    <a:pt x="53781" y="17639"/>
                  </a:cubicBezTo>
                  <a:close/>
                </a:path>
              </a:pathLst>
            </a:custGeom>
            <a:grpFill/>
            <a:ln w="4307" cap="flat">
              <a:noFill/>
              <a:prstDash val="solid"/>
              <a:miter/>
            </a:ln>
          </p:spPr>
          <p:txBody>
            <a:bodyPr rtlCol="0" anchor="ctr"/>
            <a:lstStyle/>
            <a:p>
              <a:endParaRPr lang="en-SE"/>
            </a:p>
          </p:txBody>
        </p:sp>
        <p:sp>
          <p:nvSpPr>
            <p:cNvPr id="24" name="Freeform 23">
              <a:extLst>
                <a:ext uri="{FF2B5EF4-FFF2-40B4-BE49-F238E27FC236}">
                  <a16:creationId xmlns:a16="http://schemas.microsoft.com/office/drawing/2014/main" id="{866DC28D-43CF-3ED9-A1A9-34D92343E1D2}"/>
                </a:ext>
              </a:extLst>
            </p:cNvPr>
            <p:cNvSpPr/>
            <p:nvPr/>
          </p:nvSpPr>
          <p:spPr>
            <a:xfrm>
              <a:off x="11211714" y="6511459"/>
              <a:ext cx="105596" cy="107896"/>
            </a:xfrm>
            <a:custGeom>
              <a:avLst/>
              <a:gdLst>
                <a:gd name="connsiteX0" fmla="*/ 99123 w 105596"/>
                <a:gd name="connsiteY0" fmla="*/ 295 h 107896"/>
                <a:gd name="connsiteX1" fmla="*/ 103796 w 105596"/>
                <a:gd name="connsiteY1" fmla="*/ 3541 h 107896"/>
                <a:gd name="connsiteX2" fmla="*/ 105571 w 105596"/>
                <a:gd name="connsiteY2" fmla="*/ 8864 h 107896"/>
                <a:gd name="connsiteX3" fmla="*/ 105571 w 105596"/>
                <a:gd name="connsiteY3" fmla="*/ 99049 h 107896"/>
                <a:gd name="connsiteX4" fmla="*/ 103017 w 105596"/>
                <a:gd name="connsiteY4" fmla="*/ 105281 h 107896"/>
                <a:gd name="connsiteX5" fmla="*/ 96742 w 105596"/>
                <a:gd name="connsiteY5" fmla="*/ 107877 h 107896"/>
                <a:gd name="connsiteX6" fmla="*/ 90424 w 105596"/>
                <a:gd name="connsiteY6" fmla="*/ 105281 h 107896"/>
                <a:gd name="connsiteX7" fmla="*/ 87871 w 105596"/>
                <a:gd name="connsiteY7" fmla="*/ 99049 h 107896"/>
                <a:gd name="connsiteX8" fmla="*/ 87871 w 105596"/>
                <a:gd name="connsiteY8" fmla="*/ 40671 h 107896"/>
                <a:gd name="connsiteX9" fmla="*/ 59916 w 105596"/>
                <a:gd name="connsiteY9" fmla="*/ 86889 h 107896"/>
                <a:gd name="connsiteX10" fmla="*/ 59916 w 105596"/>
                <a:gd name="connsiteY10" fmla="*/ 86889 h 107896"/>
                <a:gd name="connsiteX11" fmla="*/ 59916 w 105596"/>
                <a:gd name="connsiteY11" fmla="*/ 86889 h 107896"/>
                <a:gd name="connsiteX12" fmla="*/ 59916 w 105596"/>
                <a:gd name="connsiteY12" fmla="*/ 86889 h 107896"/>
                <a:gd name="connsiteX13" fmla="*/ 59916 w 105596"/>
                <a:gd name="connsiteY13" fmla="*/ 86889 h 107896"/>
                <a:gd name="connsiteX14" fmla="*/ 59613 w 105596"/>
                <a:gd name="connsiteY14" fmla="*/ 87408 h 107896"/>
                <a:gd name="connsiteX15" fmla="*/ 59396 w 105596"/>
                <a:gd name="connsiteY15" fmla="*/ 87711 h 107896"/>
                <a:gd name="connsiteX16" fmla="*/ 59050 w 105596"/>
                <a:gd name="connsiteY16" fmla="*/ 88101 h 107896"/>
                <a:gd name="connsiteX17" fmla="*/ 58747 w 105596"/>
                <a:gd name="connsiteY17" fmla="*/ 88403 h 107896"/>
                <a:gd name="connsiteX18" fmla="*/ 58444 w 105596"/>
                <a:gd name="connsiteY18" fmla="*/ 88706 h 107896"/>
                <a:gd name="connsiteX19" fmla="*/ 57968 w 105596"/>
                <a:gd name="connsiteY19" fmla="*/ 89053 h 107896"/>
                <a:gd name="connsiteX20" fmla="*/ 57752 w 105596"/>
                <a:gd name="connsiteY20" fmla="*/ 89053 h 107896"/>
                <a:gd name="connsiteX21" fmla="*/ 57232 w 105596"/>
                <a:gd name="connsiteY21" fmla="*/ 89355 h 107896"/>
                <a:gd name="connsiteX22" fmla="*/ 57232 w 105596"/>
                <a:gd name="connsiteY22" fmla="*/ 89355 h 107896"/>
                <a:gd name="connsiteX23" fmla="*/ 57232 w 105596"/>
                <a:gd name="connsiteY23" fmla="*/ 89355 h 107896"/>
                <a:gd name="connsiteX24" fmla="*/ 57232 w 105596"/>
                <a:gd name="connsiteY24" fmla="*/ 89355 h 107896"/>
                <a:gd name="connsiteX25" fmla="*/ 56713 w 105596"/>
                <a:gd name="connsiteY25" fmla="*/ 89658 h 107896"/>
                <a:gd name="connsiteX26" fmla="*/ 56453 w 105596"/>
                <a:gd name="connsiteY26" fmla="*/ 89658 h 107896"/>
                <a:gd name="connsiteX27" fmla="*/ 56021 w 105596"/>
                <a:gd name="connsiteY27" fmla="*/ 89658 h 107896"/>
                <a:gd name="connsiteX28" fmla="*/ 52429 w 105596"/>
                <a:gd name="connsiteY28" fmla="*/ 90308 h 107896"/>
                <a:gd name="connsiteX29" fmla="*/ 51953 w 105596"/>
                <a:gd name="connsiteY29" fmla="*/ 90308 h 107896"/>
                <a:gd name="connsiteX30" fmla="*/ 50005 w 105596"/>
                <a:gd name="connsiteY30" fmla="*/ 89918 h 107896"/>
                <a:gd name="connsiteX31" fmla="*/ 49703 w 105596"/>
                <a:gd name="connsiteY31" fmla="*/ 89918 h 107896"/>
                <a:gd name="connsiteX32" fmla="*/ 49400 w 105596"/>
                <a:gd name="connsiteY32" fmla="*/ 89918 h 107896"/>
                <a:gd name="connsiteX33" fmla="*/ 48880 w 105596"/>
                <a:gd name="connsiteY33" fmla="*/ 89702 h 107896"/>
                <a:gd name="connsiteX34" fmla="*/ 48880 w 105596"/>
                <a:gd name="connsiteY34" fmla="*/ 89702 h 107896"/>
                <a:gd name="connsiteX35" fmla="*/ 48275 w 105596"/>
                <a:gd name="connsiteY35" fmla="*/ 89399 h 107896"/>
                <a:gd name="connsiteX36" fmla="*/ 48275 w 105596"/>
                <a:gd name="connsiteY36" fmla="*/ 89399 h 107896"/>
                <a:gd name="connsiteX37" fmla="*/ 48275 w 105596"/>
                <a:gd name="connsiteY37" fmla="*/ 89399 h 107896"/>
                <a:gd name="connsiteX38" fmla="*/ 48275 w 105596"/>
                <a:gd name="connsiteY38" fmla="*/ 89399 h 107896"/>
                <a:gd name="connsiteX39" fmla="*/ 47755 w 105596"/>
                <a:gd name="connsiteY39" fmla="*/ 89053 h 107896"/>
                <a:gd name="connsiteX40" fmla="*/ 47496 w 105596"/>
                <a:gd name="connsiteY40" fmla="*/ 89053 h 107896"/>
                <a:gd name="connsiteX41" fmla="*/ 47063 w 105596"/>
                <a:gd name="connsiteY41" fmla="*/ 88706 h 107896"/>
                <a:gd name="connsiteX42" fmla="*/ 46760 w 105596"/>
                <a:gd name="connsiteY42" fmla="*/ 88403 h 107896"/>
                <a:gd name="connsiteX43" fmla="*/ 46457 w 105596"/>
                <a:gd name="connsiteY43" fmla="*/ 88101 h 107896"/>
                <a:gd name="connsiteX44" fmla="*/ 46067 w 105596"/>
                <a:gd name="connsiteY44" fmla="*/ 87711 h 107896"/>
                <a:gd name="connsiteX45" fmla="*/ 46067 w 105596"/>
                <a:gd name="connsiteY45" fmla="*/ 87408 h 107896"/>
                <a:gd name="connsiteX46" fmla="*/ 45678 w 105596"/>
                <a:gd name="connsiteY46" fmla="*/ 86889 h 107896"/>
                <a:gd name="connsiteX47" fmla="*/ 45678 w 105596"/>
                <a:gd name="connsiteY47" fmla="*/ 86889 h 107896"/>
                <a:gd name="connsiteX48" fmla="*/ 45678 w 105596"/>
                <a:gd name="connsiteY48" fmla="*/ 86889 h 107896"/>
                <a:gd name="connsiteX49" fmla="*/ 45678 w 105596"/>
                <a:gd name="connsiteY49" fmla="*/ 86889 h 107896"/>
                <a:gd name="connsiteX50" fmla="*/ 45678 w 105596"/>
                <a:gd name="connsiteY50" fmla="*/ 86889 h 107896"/>
                <a:gd name="connsiteX51" fmla="*/ 17766 w 105596"/>
                <a:gd name="connsiteY51" fmla="*/ 40671 h 107896"/>
                <a:gd name="connsiteX52" fmla="*/ 17766 w 105596"/>
                <a:gd name="connsiteY52" fmla="*/ 99049 h 107896"/>
                <a:gd name="connsiteX53" fmla="*/ 15126 w 105596"/>
                <a:gd name="connsiteY53" fmla="*/ 105281 h 107896"/>
                <a:gd name="connsiteX54" fmla="*/ 8851 w 105596"/>
                <a:gd name="connsiteY54" fmla="*/ 107877 h 107896"/>
                <a:gd name="connsiteX55" fmla="*/ 2619 w 105596"/>
                <a:gd name="connsiteY55" fmla="*/ 105281 h 107896"/>
                <a:gd name="connsiteX56" fmla="*/ -20 w 105596"/>
                <a:gd name="connsiteY56" fmla="*/ 99049 h 107896"/>
                <a:gd name="connsiteX57" fmla="*/ -20 w 105596"/>
                <a:gd name="connsiteY57" fmla="*/ 8864 h 107896"/>
                <a:gd name="connsiteX58" fmla="*/ 1797 w 105596"/>
                <a:gd name="connsiteY58" fmla="*/ 3541 h 107896"/>
                <a:gd name="connsiteX59" fmla="*/ 6514 w 105596"/>
                <a:gd name="connsiteY59" fmla="*/ 295 h 107896"/>
                <a:gd name="connsiteX60" fmla="*/ 16511 w 105596"/>
                <a:gd name="connsiteY60" fmla="*/ 4277 h 107896"/>
                <a:gd name="connsiteX61" fmla="*/ 53424 w 105596"/>
                <a:gd name="connsiteY61" fmla="*/ 65295 h 107896"/>
                <a:gd name="connsiteX62" fmla="*/ 90338 w 105596"/>
                <a:gd name="connsiteY62" fmla="*/ 4277 h 107896"/>
                <a:gd name="connsiteX63" fmla="*/ 94665 w 105596"/>
                <a:gd name="connsiteY63" fmla="*/ 598 h 107896"/>
                <a:gd name="connsiteX64" fmla="*/ 99123 w 105596"/>
                <a:gd name="connsiteY64" fmla="*/ 295 h 10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105596" h="107896">
                  <a:moveTo>
                    <a:pt x="99123" y="295"/>
                  </a:moveTo>
                  <a:cubicBezTo>
                    <a:pt x="100996" y="836"/>
                    <a:pt x="102637" y="1975"/>
                    <a:pt x="103796" y="3541"/>
                  </a:cubicBezTo>
                  <a:cubicBezTo>
                    <a:pt x="104982" y="5060"/>
                    <a:pt x="105605" y="6938"/>
                    <a:pt x="105571" y="8864"/>
                  </a:cubicBezTo>
                  <a:lnTo>
                    <a:pt x="105571" y="99049"/>
                  </a:lnTo>
                  <a:cubicBezTo>
                    <a:pt x="105636" y="101395"/>
                    <a:pt x="104709" y="103658"/>
                    <a:pt x="103017" y="105281"/>
                  </a:cubicBezTo>
                  <a:cubicBezTo>
                    <a:pt x="101369" y="106964"/>
                    <a:pt x="99101" y="107903"/>
                    <a:pt x="96742" y="107877"/>
                  </a:cubicBezTo>
                  <a:cubicBezTo>
                    <a:pt x="94371" y="107916"/>
                    <a:pt x="92086" y="106977"/>
                    <a:pt x="90424" y="105281"/>
                  </a:cubicBezTo>
                  <a:cubicBezTo>
                    <a:pt x="88767" y="103632"/>
                    <a:pt x="87845" y="101386"/>
                    <a:pt x="87871" y="99049"/>
                  </a:cubicBezTo>
                  <a:lnTo>
                    <a:pt x="87871" y="40671"/>
                  </a:lnTo>
                  <a:lnTo>
                    <a:pt x="59916" y="86889"/>
                  </a:lnTo>
                  <a:lnTo>
                    <a:pt x="59916" y="86889"/>
                  </a:lnTo>
                  <a:lnTo>
                    <a:pt x="59916" y="86889"/>
                  </a:lnTo>
                  <a:lnTo>
                    <a:pt x="59916" y="86889"/>
                  </a:lnTo>
                  <a:lnTo>
                    <a:pt x="59916" y="86889"/>
                  </a:lnTo>
                  <a:lnTo>
                    <a:pt x="59613" y="87408"/>
                  </a:lnTo>
                  <a:lnTo>
                    <a:pt x="59396" y="87711"/>
                  </a:lnTo>
                  <a:lnTo>
                    <a:pt x="59050" y="88101"/>
                  </a:lnTo>
                  <a:lnTo>
                    <a:pt x="58747" y="88403"/>
                  </a:lnTo>
                  <a:cubicBezTo>
                    <a:pt x="58626" y="88481"/>
                    <a:pt x="58522" y="88585"/>
                    <a:pt x="58444" y="88706"/>
                  </a:cubicBezTo>
                  <a:lnTo>
                    <a:pt x="57968" y="89053"/>
                  </a:lnTo>
                  <a:lnTo>
                    <a:pt x="57752" y="89053"/>
                  </a:lnTo>
                  <a:cubicBezTo>
                    <a:pt x="57596" y="89178"/>
                    <a:pt x="57419" y="89282"/>
                    <a:pt x="57232" y="89355"/>
                  </a:cubicBezTo>
                  <a:cubicBezTo>
                    <a:pt x="57232" y="89355"/>
                    <a:pt x="57232" y="89355"/>
                    <a:pt x="57232" y="89355"/>
                  </a:cubicBezTo>
                  <a:lnTo>
                    <a:pt x="57232" y="89355"/>
                  </a:lnTo>
                  <a:lnTo>
                    <a:pt x="57232" y="89355"/>
                  </a:lnTo>
                  <a:lnTo>
                    <a:pt x="56713" y="89658"/>
                  </a:lnTo>
                  <a:lnTo>
                    <a:pt x="56453" y="89658"/>
                  </a:lnTo>
                  <a:lnTo>
                    <a:pt x="56021" y="89658"/>
                  </a:lnTo>
                  <a:cubicBezTo>
                    <a:pt x="54883" y="90126"/>
                    <a:pt x="53658" y="90351"/>
                    <a:pt x="52429" y="90308"/>
                  </a:cubicBezTo>
                  <a:lnTo>
                    <a:pt x="51953" y="90308"/>
                  </a:lnTo>
                  <a:cubicBezTo>
                    <a:pt x="51291" y="90243"/>
                    <a:pt x="50642" y="90108"/>
                    <a:pt x="50005" y="89918"/>
                  </a:cubicBezTo>
                  <a:lnTo>
                    <a:pt x="49703" y="89918"/>
                  </a:lnTo>
                  <a:lnTo>
                    <a:pt x="49400" y="89918"/>
                  </a:lnTo>
                  <a:lnTo>
                    <a:pt x="48880" y="89702"/>
                  </a:lnTo>
                  <a:lnTo>
                    <a:pt x="48880" y="89702"/>
                  </a:lnTo>
                  <a:lnTo>
                    <a:pt x="48275" y="89399"/>
                  </a:lnTo>
                  <a:lnTo>
                    <a:pt x="48275" y="89399"/>
                  </a:lnTo>
                  <a:lnTo>
                    <a:pt x="48275" y="89399"/>
                  </a:lnTo>
                  <a:lnTo>
                    <a:pt x="48275" y="89399"/>
                  </a:lnTo>
                  <a:cubicBezTo>
                    <a:pt x="48080" y="89321"/>
                    <a:pt x="47902" y="89200"/>
                    <a:pt x="47755" y="89053"/>
                  </a:cubicBezTo>
                  <a:cubicBezTo>
                    <a:pt x="47755" y="89053"/>
                    <a:pt x="47755" y="89053"/>
                    <a:pt x="47496" y="89053"/>
                  </a:cubicBezTo>
                  <a:lnTo>
                    <a:pt x="47063" y="88706"/>
                  </a:lnTo>
                  <a:lnTo>
                    <a:pt x="46760" y="88403"/>
                  </a:lnTo>
                  <a:lnTo>
                    <a:pt x="46457" y="88101"/>
                  </a:lnTo>
                  <a:cubicBezTo>
                    <a:pt x="46457" y="88101"/>
                    <a:pt x="46457" y="87884"/>
                    <a:pt x="46067" y="87711"/>
                  </a:cubicBezTo>
                  <a:cubicBezTo>
                    <a:pt x="46046" y="87612"/>
                    <a:pt x="46046" y="87508"/>
                    <a:pt x="46067" y="87408"/>
                  </a:cubicBezTo>
                  <a:lnTo>
                    <a:pt x="45678" y="86889"/>
                  </a:lnTo>
                  <a:lnTo>
                    <a:pt x="45678" y="86889"/>
                  </a:lnTo>
                  <a:lnTo>
                    <a:pt x="45678" y="86889"/>
                  </a:lnTo>
                  <a:lnTo>
                    <a:pt x="45678" y="86889"/>
                  </a:lnTo>
                  <a:lnTo>
                    <a:pt x="45678" y="86889"/>
                  </a:lnTo>
                  <a:lnTo>
                    <a:pt x="17766" y="40671"/>
                  </a:lnTo>
                  <a:lnTo>
                    <a:pt x="17766" y="99049"/>
                  </a:lnTo>
                  <a:cubicBezTo>
                    <a:pt x="17822" y="101408"/>
                    <a:pt x="16861" y="103680"/>
                    <a:pt x="15126" y="105281"/>
                  </a:cubicBezTo>
                  <a:cubicBezTo>
                    <a:pt x="13477" y="106964"/>
                    <a:pt x="11209" y="107903"/>
                    <a:pt x="8851" y="107877"/>
                  </a:cubicBezTo>
                  <a:cubicBezTo>
                    <a:pt x="6501" y="107929"/>
                    <a:pt x="4238" y="106986"/>
                    <a:pt x="2619" y="105281"/>
                  </a:cubicBezTo>
                  <a:cubicBezTo>
                    <a:pt x="884" y="103680"/>
                    <a:pt x="-77" y="101408"/>
                    <a:pt x="-20" y="99049"/>
                  </a:cubicBezTo>
                  <a:lnTo>
                    <a:pt x="-20" y="8864"/>
                  </a:lnTo>
                  <a:cubicBezTo>
                    <a:pt x="-25" y="6938"/>
                    <a:pt x="616" y="5064"/>
                    <a:pt x="1797" y="3541"/>
                  </a:cubicBezTo>
                  <a:cubicBezTo>
                    <a:pt x="2957" y="1957"/>
                    <a:pt x="4619" y="810"/>
                    <a:pt x="6514" y="295"/>
                  </a:cubicBezTo>
                  <a:cubicBezTo>
                    <a:pt x="10361" y="-747"/>
                    <a:pt x="14433" y="875"/>
                    <a:pt x="16511" y="4277"/>
                  </a:cubicBezTo>
                  <a:lnTo>
                    <a:pt x="53424" y="65295"/>
                  </a:lnTo>
                  <a:lnTo>
                    <a:pt x="90338" y="4277"/>
                  </a:lnTo>
                  <a:cubicBezTo>
                    <a:pt x="91325" y="2598"/>
                    <a:pt x="92852" y="1304"/>
                    <a:pt x="94665" y="598"/>
                  </a:cubicBezTo>
                  <a:cubicBezTo>
                    <a:pt x="96106" y="140"/>
                    <a:pt x="97634" y="36"/>
                    <a:pt x="99123" y="295"/>
                  </a:cubicBezTo>
                  <a:close/>
                </a:path>
              </a:pathLst>
            </a:custGeom>
            <a:grpFill/>
            <a:ln w="4307" cap="flat">
              <a:noFill/>
              <a:prstDash val="solid"/>
              <a:miter/>
            </a:ln>
          </p:spPr>
          <p:txBody>
            <a:bodyPr rtlCol="0" anchor="ctr"/>
            <a:lstStyle/>
            <a:p>
              <a:endParaRPr lang="en-SE"/>
            </a:p>
          </p:txBody>
        </p:sp>
        <p:sp>
          <p:nvSpPr>
            <p:cNvPr id="25" name="Freeform 24">
              <a:extLst>
                <a:ext uri="{FF2B5EF4-FFF2-40B4-BE49-F238E27FC236}">
                  <a16:creationId xmlns:a16="http://schemas.microsoft.com/office/drawing/2014/main" id="{084BF238-DB74-6763-ADED-93FAB451444F}"/>
                </a:ext>
              </a:extLst>
            </p:cNvPr>
            <p:cNvSpPr/>
            <p:nvPr/>
          </p:nvSpPr>
          <p:spPr>
            <a:xfrm>
              <a:off x="11373265" y="6513719"/>
              <a:ext cx="92270" cy="105649"/>
            </a:xfrm>
            <a:custGeom>
              <a:avLst/>
              <a:gdLst>
                <a:gd name="connsiteX0" fmla="*/ 5514 w 92270"/>
                <a:gd name="connsiteY0" fmla="*/ 104968 h 105649"/>
                <a:gd name="connsiteX1" fmla="*/ 563 w 92270"/>
                <a:gd name="connsiteY1" fmla="*/ 93772 h 105649"/>
                <a:gd name="connsiteX2" fmla="*/ 710 w 92270"/>
                <a:gd name="connsiteY2" fmla="*/ 93413 h 105649"/>
                <a:gd name="connsiteX3" fmla="*/ 10231 w 92270"/>
                <a:gd name="connsiteY3" fmla="*/ 70521 h 105649"/>
                <a:gd name="connsiteX4" fmla="*/ 10231 w 92270"/>
                <a:gd name="connsiteY4" fmla="*/ 70521 h 105649"/>
                <a:gd name="connsiteX5" fmla="*/ 37883 w 92270"/>
                <a:gd name="connsiteY5" fmla="*/ 3920 h 105649"/>
                <a:gd name="connsiteX6" fmla="*/ 38230 w 92270"/>
                <a:gd name="connsiteY6" fmla="*/ 3142 h 105649"/>
                <a:gd name="connsiteX7" fmla="*/ 38230 w 92270"/>
                <a:gd name="connsiteY7" fmla="*/ 2795 h 105649"/>
                <a:gd name="connsiteX8" fmla="*/ 38533 w 92270"/>
                <a:gd name="connsiteY8" fmla="*/ 2406 h 105649"/>
                <a:gd name="connsiteX9" fmla="*/ 38749 w 92270"/>
                <a:gd name="connsiteY9" fmla="*/ 2016 h 105649"/>
                <a:gd name="connsiteX10" fmla="*/ 39052 w 92270"/>
                <a:gd name="connsiteY10" fmla="*/ 1757 h 105649"/>
                <a:gd name="connsiteX11" fmla="*/ 39268 w 92270"/>
                <a:gd name="connsiteY11" fmla="*/ 1454 h 105649"/>
                <a:gd name="connsiteX12" fmla="*/ 39571 w 92270"/>
                <a:gd name="connsiteY12" fmla="*/ 1064 h 105649"/>
                <a:gd name="connsiteX13" fmla="*/ 39874 w 92270"/>
                <a:gd name="connsiteY13" fmla="*/ 1064 h 105649"/>
                <a:gd name="connsiteX14" fmla="*/ 40264 w 92270"/>
                <a:gd name="connsiteY14" fmla="*/ 761 h 105649"/>
                <a:gd name="connsiteX15" fmla="*/ 40523 w 92270"/>
                <a:gd name="connsiteY15" fmla="*/ 761 h 105649"/>
                <a:gd name="connsiteX16" fmla="*/ 40913 w 92270"/>
                <a:gd name="connsiteY16" fmla="*/ 458 h 105649"/>
                <a:gd name="connsiteX17" fmla="*/ 41216 w 92270"/>
                <a:gd name="connsiteY17" fmla="*/ 199 h 105649"/>
                <a:gd name="connsiteX18" fmla="*/ 41648 w 92270"/>
                <a:gd name="connsiteY18" fmla="*/ 199 h 105649"/>
                <a:gd name="connsiteX19" fmla="*/ 42168 w 92270"/>
                <a:gd name="connsiteY19" fmla="*/ -18 h 105649"/>
                <a:gd name="connsiteX20" fmla="*/ 42427 w 92270"/>
                <a:gd name="connsiteY20" fmla="*/ -18 h 105649"/>
                <a:gd name="connsiteX21" fmla="*/ 42730 w 92270"/>
                <a:gd name="connsiteY21" fmla="*/ -18 h 105649"/>
                <a:gd name="connsiteX22" fmla="*/ 43250 w 92270"/>
                <a:gd name="connsiteY22" fmla="*/ -18 h 105649"/>
                <a:gd name="connsiteX23" fmla="*/ 43769 w 92270"/>
                <a:gd name="connsiteY23" fmla="*/ -18 h 105649"/>
                <a:gd name="connsiteX24" fmla="*/ 44072 w 92270"/>
                <a:gd name="connsiteY24" fmla="*/ -18 h 105649"/>
                <a:gd name="connsiteX25" fmla="*/ 44591 w 92270"/>
                <a:gd name="connsiteY25" fmla="*/ -18 h 105649"/>
                <a:gd name="connsiteX26" fmla="*/ 44981 w 92270"/>
                <a:gd name="connsiteY26" fmla="*/ -18 h 105649"/>
                <a:gd name="connsiteX27" fmla="*/ 46712 w 92270"/>
                <a:gd name="connsiteY27" fmla="*/ -18 h 105649"/>
                <a:gd name="connsiteX28" fmla="*/ 47144 w 92270"/>
                <a:gd name="connsiteY28" fmla="*/ -18 h 105649"/>
                <a:gd name="connsiteX29" fmla="*/ 47534 w 92270"/>
                <a:gd name="connsiteY29" fmla="*/ -18 h 105649"/>
                <a:gd name="connsiteX30" fmla="*/ 48053 w 92270"/>
                <a:gd name="connsiteY30" fmla="*/ -18 h 105649"/>
                <a:gd name="connsiteX31" fmla="*/ 48356 w 92270"/>
                <a:gd name="connsiteY31" fmla="*/ -18 h 105649"/>
                <a:gd name="connsiteX32" fmla="*/ 50000 w 92270"/>
                <a:gd name="connsiteY32" fmla="*/ 632 h 105649"/>
                <a:gd name="connsiteX33" fmla="*/ 50303 w 92270"/>
                <a:gd name="connsiteY33" fmla="*/ 632 h 105649"/>
                <a:gd name="connsiteX34" fmla="*/ 50736 w 92270"/>
                <a:gd name="connsiteY34" fmla="*/ 934 h 105649"/>
                <a:gd name="connsiteX35" fmla="*/ 51039 w 92270"/>
                <a:gd name="connsiteY35" fmla="*/ 934 h 105649"/>
                <a:gd name="connsiteX36" fmla="*/ 51429 w 92270"/>
                <a:gd name="connsiteY36" fmla="*/ 1237 h 105649"/>
                <a:gd name="connsiteX37" fmla="*/ 51732 w 92270"/>
                <a:gd name="connsiteY37" fmla="*/ 1454 h 105649"/>
                <a:gd name="connsiteX38" fmla="*/ 52078 w 92270"/>
                <a:gd name="connsiteY38" fmla="*/ 1757 h 105649"/>
                <a:gd name="connsiteX39" fmla="*/ 52337 w 92270"/>
                <a:gd name="connsiteY39" fmla="*/ 2060 h 105649"/>
                <a:gd name="connsiteX40" fmla="*/ 52597 w 92270"/>
                <a:gd name="connsiteY40" fmla="*/ 2449 h 105649"/>
                <a:gd name="connsiteX41" fmla="*/ 52857 w 92270"/>
                <a:gd name="connsiteY41" fmla="*/ 2709 h 105649"/>
                <a:gd name="connsiteX42" fmla="*/ 53160 w 92270"/>
                <a:gd name="connsiteY42" fmla="*/ 3098 h 105649"/>
                <a:gd name="connsiteX43" fmla="*/ 53376 w 92270"/>
                <a:gd name="connsiteY43" fmla="*/ 3488 h 105649"/>
                <a:gd name="connsiteX44" fmla="*/ 53592 w 92270"/>
                <a:gd name="connsiteY44" fmla="*/ 3834 h 105649"/>
                <a:gd name="connsiteX45" fmla="*/ 53982 w 92270"/>
                <a:gd name="connsiteY45" fmla="*/ 4613 h 105649"/>
                <a:gd name="connsiteX46" fmla="*/ 81981 w 92270"/>
                <a:gd name="connsiteY46" fmla="*/ 70348 h 105649"/>
                <a:gd name="connsiteX47" fmla="*/ 81981 w 92270"/>
                <a:gd name="connsiteY47" fmla="*/ 70348 h 105649"/>
                <a:gd name="connsiteX48" fmla="*/ 91501 w 92270"/>
                <a:gd name="connsiteY48" fmla="*/ 93240 h 105649"/>
                <a:gd name="connsiteX49" fmla="*/ 87100 w 92270"/>
                <a:gd name="connsiteY49" fmla="*/ 104660 h 105649"/>
                <a:gd name="connsiteX50" fmla="*/ 86308 w 92270"/>
                <a:gd name="connsiteY50" fmla="*/ 104968 h 105649"/>
                <a:gd name="connsiteX51" fmla="*/ 82933 w 92270"/>
                <a:gd name="connsiteY51" fmla="*/ 105617 h 105649"/>
                <a:gd name="connsiteX52" fmla="*/ 74754 w 92270"/>
                <a:gd name="connsiteY52" fmla="*/ 100164 h 105649"/>
                <a:gd name="connsiteX53" fmla="*/ 67570 w 92270"/>
                <a:gd name="connsiteY53" fmla="*/ 82854 h 105649"/>
                <a:gd name="connsiteX54" fmla="*/ 24295 w 92270"/>
                <a:gd name="connsiteY54" fmla="*/ 82854 h 105649"/>
                <a:gd name="connsiteX55" fmla="*/ 17068 w 92270"/>
                <a:gd name="connsiteY55" fmla="*/ 100164 h 105649"/>
                <a:gd name="connsiteX56" fmla="*/ 8889 w 92270"/>
                <a:gd name="connsiteY56" fmla="*/ 105617 h 105649"/>
                <a:gd name="connsiteX57" fmla="*/ 5514 w 92270"/>
                <a:gd name="connsiteY57" fmla="*/ 104968 h 105649"/>
                <a:gd name="connsiteX58" fmla="*/ 60343 w 92270"/>
                <a:gd name="connsiteY58" fmla="*/ 65111 h 105649"/>
                <a:gd name="connsiteX59" fmla="*/ 45889 w 92270"/>
                <a:gd name="connsiteY59" fmla="*/ 30491 h 105649"/>
                <a:gd name="connsiteX60" fmla="*/ 31479 w 92270"/>
                <a:gd name="connsiteY60" fmla="*/ 65111 h 105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92270" h="105649">
                  <a:moveTo>
                    <a:pt x="5514" y="104968"/>
                  </a:moveTo>
                  <a:cubicBezTo>
                    <a:pt x="1056" y="103245"/>
                    <a:pt x="-1164" y="98234"/>
                    <a:pt x="563" y="93772"/>
                  </a:cubicBezTo>
                  <a:cubicBezTo>
                    <a:pt x="606" y="93651"/>
                    <a:pt x="658" y="93534"/>
                    <a:pt x="710" y="93413"/>
                  </a:cubicBezTo>
                  <a:lnTo>
                    <a:pt x="10231" y="70521"/>
                  </a:lnTo>
                  <a:lnTo>
                    <a:pt x="10231" y="70521"/>
                  </a:lnTo>
                  <a:lnTo>
                    <a:pt x="37883" y="3920"/>
                  </a:lnTo>
                  <a:cubicBezTo>
                    <a:pt x="37979" y="3652"/>
                    <a:pt x="38096" y="3393"/>
                    <a:pt x="38230" y="3142"/>
                  </a:cubicBezTo>
                  <a:lnTo>
                    <a:pt x="38230" y="2795"/>
                  </a:lnTo>
                  <a:cubicBezTo>
                    <a:pt x="38312" y="2653"/>
                    <a:pt x="38416" y="2523"/>
                    <a:pt x="38533" y="2406"/>
                  </a:cubicBezTo>
                  <a:cubicBezTo>
                    <a:pt x="38572" y="2259"/>
                    <a:pt x="38645" y="2125"/>
                    <a:pt x="38749" y="2016"/>
                  </a:cubicBezTo>
                  <a:lnTo>
                    <a:pt x="39052" y="1757"/>
                  </a:lnTo>
                  <a:cubicBezTo>
                    <a:pt x="39052" y="1757"/>
                    <a:pt x="39052" y="1757"/>
                    <a:pt x="39268" y="1454"/>
                  </a:cubicBezTo>
                  <a:cubicBezTo>
                    <a:pt x="39485" y="1151"/>
                    <a:pt x="39571" y="1108"/>
                    <a:pt x="39571" y="1064"/>
                  </a:cubicBezTo>
                  <a:lnTo>
                    <a:pt x="39874" y="1064"/>
                  </a:lnTo>
                  <a:cubicBezTo>
                    <a:pt x="39874" y="1064"/>
                    <a:pt x="40177" y="761"/>
                    <a:pt x="40264" y="761"/>
                  </a:cubicBezTo>
                  <a:cubicBezTo>
                    <a:pt x="40350" y="761"/>
                    <a:pt x="40264" y="761"/>
                    <a:pt x="40523" y="761"/>
                  </a:cubicBezTo>
                  <a:lnTo>
                    <a:pt x="40913" y="458"/>
                  </a:lnTo>
                  <a:lnTo>
                    <a:pt x="41216" y="199"/>
                  </a:lnTo>
                  <a:lnTo>
                    <a:pt x="41648" y="199"/>
                  </a:lnTo>
                  <a:lnTo>
                    <a:pt x="42168" y="-18"/>
                  </a:lnTo>
                  <a:lnTo>
                    <a:pt x="42427" y="-18"/>
                  </a:lnTo>
                  <a:lnTo>
                    <a:pt x="42730" y="-18"/>
                  </a:lnTo>
                  <a:lnTo>
                    <a:pt x="43250" y="-18"/>
                  </a:lnTo>
                  <a:lnTo>
                    <a:pt x="43769" y="-18"/>
                  </a:lnTo>
                  <a:lnTo>
                    <a:pt x="44072" y="-18"/>
                  </a:lnTo>
                  <a:lnTo>
                    <a:pt x="44591" y="-18"/>
                  </a:lnTo>
                  <a:lnTo>
                    <a:pt x="44981" y="-18"/>
                  </a:lnTo>
                  <a:lnTo>
                    <a:pt x="46712" y="-18"/>
                  </a:lnTo>
                  <a:lnTo>
                    <a:pt x="47144" y="-18"/>
                  </a:lnTo>
                  <a:lnTo>
                    <a:pt x="47534" y="-18"/>
                  </a:lnTo>
                  <a:lnTo>
                    <a:pt x="48053" y="-18"/>
                  </a:lnTo>
                  <a:cubicBezTo>
                    <a:pt x="48356" y="-18"/>
                    <a:pt x="48443" y="-18"/>
                    <a:pt x="48356" y="-18"/>
                  </a:cubicBezTo>
                  <a:cubicBezTo>
                    <a:pt x="48936" y="108"/>
                    <a:pt x="49490" y="329"/>
                    <a:pt x="50000" y="632"/>
                  </a:cubicBezTo>
                  <a:lnTo>
                    <a:pt x="50303" y="632"/>
                  </a:lnTo>
                  <a:cubicBezTo>
                    <a:pt x="50563" y="632"/>
                    <a:pt x="50693" y="632"/>
                    <a:pt x="50736" y="934"/>
                  </a:cubicBezTo>
                  <a:lnTo>
                    <a:pt x="51039" y="934"/>
                  </a:lnTo>
                  <a:lnTo>
                    <a:pt x="51429" y="1237"/>
                  </a:lnTo>
                  <a:cubicBezTo>
                    <a:pt x="51429" y="1237"/>
                    <a:pt x="51429" y="1237"/>
                    <a:pt x="51732" y="1454"/>
                  </a:cubicBezTo>
                  <a:lnTo>
                    <a:pt x="52078" y="1757"/>
                  </a:lnTo>
                  <a:cubicBezTo>
                    <a:pt x="52078" y="1757"/>
                    <a:pt x="52078" y="1757"/>
                    <a:pt x="52337" y="2060"/>
                  </a:cubicBezTo>
                  <a:cubicBezTo>
                    <a:pt x="52597" y="2363"/>
                    <a:pt x="52597" y="2363"/>
                    <a:pt x="52597" y="2449"/>
                  </a:cubicBezTo>
                  <a:lnTo>
                    <a:pt x="52857" y="2709"/>
                  </a:lnTo>
                  <a:cubicBezTo>
                    <a:pt x="52969" y="2826"/>
                    <a:pt x="53073" y="2960"/>
                    <a:pt x="53160" y="3098"/>
                  </a:cubicBezTo>
                  <a:cubicBezTo>
                    <a:pt x="53199" y="3245"/>
                    <a:pt x="53272" y="3380"/>
                    <a:pt x="53376" y="3488"/>
                  </a:cubicBezTo>
                  <a:cubicBezTo>
                    <a:pt x="53467" y="3592"/>
                    <a:pt x="53540" y="3708"/>
                    <a:pt x="53592" y="3834"/>
                  </a:cubicBezTo>
                  <a:lnTo>
                    <a:pt x="53982" y="4613"/>
                  </a:lnTo>
                  <a:lnTo>
                    <a:pt x="81981" y="70348"/>
                  </a:lnTo>
                  <a:lnTo>
                    <a:pt x="81981" y="70348"/>
                  </a:lnTo>
                  <a:lnTo>
                    <a:pt x="91501" y="93240"/>
                  </a:lnTo>
                  <a:cubicBezTo>
                    <a:pt x="93440" y="97611"/>
                    <a:pt x="91471" y="102722"/>
                    <a:pt x="87100" y="104660"/>
                  </a:cubicBezTo>
                  <a:cubicBezTo>
                    <a:pt x="86840" y="104777"/>
                    <a:pt x="86577" y="104877"/>
                    <a:pt x="86308" y="104968"/>
                  </a:cubicBezTo>
                  <a:cubicBezTo>
                    <a:pt x="85235" y="105400"/>
                    <a:pt x="84088" y="105621"/>
                    <a:pt x="82933" y="105617"/>
                  </a:cubicBezTo>
                  <a:cubicBezTo>
                    <a:pt x="79298" y="105825"/>
                    <a:pt x="75961" y="103600"/>
                    <a:pt x="74754" y="100164"/>
                  </a:cubicBezTo>
                  <a:lnTo>
                    <a:pt x="67570" y="82854"/>
                  </a:lnTo>
                  <a:lnTo>
                    <a:pt x="24295" y="82854"/>
                  </a:lnTo>
                  <a:lnTo>
                    <a:pt x="17068" y="100164"/>
                  </a:lnTo>
                  <a:cubicBezTo>
                    <a:pt x="15874" y="103609"/>
                    <a:pt x="12529" y="105838"/>
                    <a:pt x="8889" y="105617"/>
                  </a:cubicBezTo>
                  <a:cubicBezTo>
                    <a:pt x="7734" y="105613"/>
                    <a:pt x="6587" y="105392"/>
                    <a:pt x="5514" y="104968"/>
                  </a:cubicBezTo>
                  <a:close/>
                  <a:moveTo>
                    <a:pt x="60343" y="65111"/>
                  </a:moveTo>
                  <a:lnTo>
                    <a:pt x="45889" y="30491"/>
                  </a:lnTo>
                  <a:lnTo>
                    <a:pt x="31479" y="65111"/>
                  </a:lnTo>
                  <a:close/>
                </a:path>
              </a:pathLst>
            </a:custGeom>
            <a:grpFill/>
            <a:ln w="4307" cap="flat">
              <a:noFill/>
              <a:prstDash val="solid"/>
              <a:miter/>
            </a:ln>
          </p:spPr>
          <p:txBody>
            <a:bodyPr rtlCol="0" anchor="ctr"/>
            <a:lstStyle/>
            <a:p>
              <a:endParaRPr lang="en-SE"/>
            </a:p>
          </p:txBody>
        </p:sp>
        <p:sp>
          <p:nvSpPr>
            <p:cNvPr id="26" name="Freeform 25">
              <a:extLst>
                <a:ext uri="{FF2B5EF4-FFF2-40B4-BE49-F238E27FC236}">
                  <a16:creationId xmlns:a16="http://schemas.microsoft.com/office/drawing/2014/main" id="{CEAFD8BA-3BE9-C58E-3AA9-40B33F364E21}"/>
                </a:ext>
              </a:extLst>
            </p:cNvPr>
            <p:cNvSpPr/>
            <p:nvPr/>
          </p:nvSpPr>
          <p:spPr>
            <a:xfrm>
              <a:off x="11506766" y="6512031"/>
              <a:ext cx="79669" cy="107323"/>
            </a:xfrm>
            <a:custGeom>
              <a:avLst/>
              <a:gdLst>
                <a:gd name="connsiteX0" fmla="*/ 30919 w 79669"/>
                <a:gd name="connsiteY0" fmla="*/ 17292 h 107323"/>
                <a:gd name="connsiteX1" fmla="*/ 8632 w 79669"/>
                <a:gd name="connsiteY1" fmla="*/ 17292 h 107323"/>
                <a:gd name="connsiteX2" fmla="*/ -23 w 79669"/>
                <a:gd name="connsiteY2" fmla="*/ 8637 h 107323"/>
                <a:gd name="connsiteX3" fmla="*/ 8632 w 79669"/>
                <a:gd name="connsiteY3" fmla="*/ -18 h 107323"/>
                <a:gd name="connsiteX4" fmla="*/ 70992 w 79669"/>
                <a:gd name="connsiteY4" fmla="*/ -18 h 107323"/>
                <a:gd name="connsiteX5" fmla="*/ 79647 w 79669"/>
                <a:gd name="connsiteY5" fmla="*/ 8637 h 107323"/>
                <a:gd name="connsiteX6" fmla="*/ 70992 w 79669"/>
                <a:gd name="connsiteY6" fmla="*/ 17292 h 107323"/>
                <a:gd name="connsiteX7" fmla="*/ 48618 w 79669"/>
                <a:gd name="connsiteY7" fmla="*/ 17292 h 107323"/>
                <a:gd name="connsiteX8" fmla="*/ 48618 w 79669"/>
                <a:gd name="connsiteY8" fmla="*/ 98476 h 107323"/>
                <a:gd name="connsiteX9" fmla="*/ 45979 w 79669"/>
                <a:gd name="connsiteY9" fmla="*/ 104795 h 107323"/>
                <a:gd name="connsiteX10" fmla="*/ 39747 w 79669"/>
                <a:gd name="connsiteY10" fmla="*/ 107305 h 107323"/>
                <a:gd name="connsiteX11" fmla="*/ 33515 w 79669"/>
                <a:gd name="connsiteY11" fmla="*/ 104795 h 107323"/>
                <a:gd name="connsiteX12" fmla="*/ 30919 w 79669"/>
                <a:gd name="connsiteY12" fmla="*/ 98476 h 107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9669" h="107323">
                  <a:moveTo>
                    <a:pt x="30919" y="17292"/>
                  </a:moveTo>
                  <a:lnTo>
                    <a:pt x="8632" y="17292"/>
                  </a:lnTo>
                  <a:cubicBezTo>
                    <a:pt x="3850" y="17292"/>
                    <a:pt x="-23" y="13419"/>
                    <a:pt x="-23" y="8637"/>
                  </a:cubicBezTo>
                  <a:cubicBezTo>
                    <a:pt x="-23" y="3856"/>
                    <a:pt x="3850" y="-18"/>
                    <a:pt x="8632" y="-18"/>
                  </a:cubicBezTo>
                  <a:lnTo>
                    <a:pt x="70992" y="-18"/>
                  </a:lnTo>
                  <a:cubicBezTo>
                    <a:pt x="75774" y="-18"/>
                    <a:pt x="79647" y="3856"/>
                    <a:pt x="79647" y="8637"/>
                  </a:cubicBezTo>
                  <a:cubicBezTo>
                    <a:pt x="79647" y="13419"/>
                    <a:pt x="75774" y="17292"/>
                    <a:pt x="70992" y="17292"/>
                  </a:cubicBezTo>
                  <a:lnTo>
                    <a:pt x="48618" y="17292"/>
                  </a:lnTo>
                  <a:lnTo>
                    <a:pt x="48618" y="98476"/>
                  </a:lnTo>
                  <a:cubicBezTo>
                    <a:pt x="48644" y="100857"/>
                    <a:pt x="47688" y="103142"/>
                    <a:pt x="45979" y="104795"/>
                  </a:cubicBezTo>
                  <a:cubicBezTo>
                    <a:pt x="44326" y="106435"/>
                    <a:pt x="42080" y="107339"/>
                    <a:pt x="39747" y="107305"/>
                  </a:cubicBezTo>
                  <a:cubicBezTo>
                    <a:pt x="37419" y="107339"/>
                    <a:pt x="35169" y="106435"/>
                    <a:pt x="33515" y="104795"/>
                  </a:cubicBezTo>
                  <a:cubicBezTo>
                    <a:pt x="31819" y="103133"/>
                    <a:pt x="30880" y="100848"/>
                    <a:pt x="30919" y="98476"/>
                  </a:cubicBezTo>
                  <a:close/>
                </a:path>
              </a:pathLst>
            </a:custGeom>
            <a:grpFill/>
            <a:ln w="4307" cap="flat">
              <a:noFill/>
              <a:prstDash val="solid"/>
              <a:miter/>
            </a:ln>
          </p:spPr>
          <p:txBody>
            <a:bodyPr rtlCol="0" anchor="ctr"/>
            <a:lstStyle/>
            <a:p>
              <a:endParaRPr lang="en-SE"/>
            </a:p>
          </p:txBody>
        </p:sp>
        <p:sp>
          <p:nvSpPr>
            <p:cNvPr id="27" name="Freeform 26">
              <a:extLst>
                <a:ext uri="{FF2B5EF4-FFF2-40B4-BE49-F238E27FC236}">
                  <a16:creationId xmlns:a16="http://schemas.microsoft.com/office/drawing/2014/main" id="{26F9268D-B9EC-6583-9FFA-D1F20A79AB69}"/>
                </a:ext>
              </a:extLst>
            </p:cNvPr>
            <p:cNvSpPr/>
            <p:nvPr/>
          </p:nvSpPr>
          <p:spPr>
            <a:xfrm>
              <a:off x="11630087" y="6511685"/>
              <a:ext cx="107668" cy="107676"/>
            </a:xfrm>
            <a:custGeom>
              <a:avLst/>
              <a:gdLst>
                <a:gd name="connsiteX0" fmla="*/ 53781 w 107668"/>
                <a:gd name="connsiteY0" fmla="*/ 107651 h 107676"/>
                <a:gd name="connsiteX1" fmla="*/ -23 w 107668"/>
                <a:gd name="connsiteY1" fmla="*/ 53786 h 107676"/>
                <a:gd name="connsiteX2" fmla="*/ 53842 w 107668"/>
                <a:gd name="connsiteY2" fmla="*/ -18 h 107676"/>
                <a:gd name="connsiteX3" fmla="*/ 107646 w 107668"/>
                <a:gd name="connsiteY3" fmla="*/ 53847 h 107676"/>
                <a:gd name="connsiteX4" fmla="*/ 91906 w 107668"/>
                <a:gd name="connsiteY4" fmla="*/ 91855 h 107676"/>
                <a:gd name="connsiteX5" fmla="*/ 53781 w 107668"/>
                <a:gd name="connsiteY5" fmla="*/ 107651 h 107676"/>
                <a:gd name="connsiteX6" fmla="*/ 53781 w 107668"/>
                <a:gd name="connsiteY6" fmla="*/ 17639 h 107676"/>
                <a:gd name="connsiteX7" fmla="*/ 17776 w 107668"/>
                <a:gd name="connsiteY7" fmla="*/ 53817 h 107676"/>
                <a:gd name="connsiteX8" fmla="*/ 53954 w 107668"/>
                <a:gd name="connsiteY8" fmla="*/ 89821 h 107676"/>
                <a:gd name="connsiteX9" fmla="*/ 89959 w 107668"/>
                <a:gd name="connsiteY9" fmla="*/ 53817 h 107676"/>
                <a:gd name="connsiteX10" fmla="*/ 53868 w 107668"/>
                <a:gd name="connsiteY10" fmla="*/ 17639 h 107676"/>
                <a:gd name="connsiteX11" fmla="*/ 53781 w 107668"/>
                <a:gd name="connsiteY11" fmla="*/ 17639 h 107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7668" h="107676">
                  <a:moveTo>
                    <a:pt x="53781" y="107651"/>
                  </a:moveTo>
                  <a:cubicBezTo>
                    <a:pt x="24051" y="107633"/>
                    <a:pt x="-40" y="83516"/>
                    <a:pt x="-23" y="53786"/>
                  </a:cubicBezTo>
                  <a:cubicBezTo>
                    <a:pt x="-6" y="24052"/>
                    <a:pt x="24112" y="-35"/>
                    <a:pt x="53842" y="-18"/>
                  </a:cubicBezTo>
                  <a:cubicBezTo>
                    <a:pt x="83576" y="0"/>
                    <a:pt x="107663" y="24117"/>
                    <a:pt x="107646" y="53847"/>
                  </a:cubicBezTo>
                  <a:cubicBezTo>
                    <a:pt x="107637" y="68102"/>
                    <a:pt x="101977" y="81768"/>
                    <a:pt x="91906" y="91855"/>
                  </a:cubicBezTo>
                  <a:cubicBezTo>
                    <a:pt x="81940" y="102181"/>
                    <a:pt x="68131" y="107906"/>
                    <a:pt x="53781" y="107651"/>
                  </a:cubicBezTo>
                  <a:close/>
                  <a:moveTo>
                    <a:pt x="53781" y="17639"/>
                  </a:moveTo>
                  <a:cubicBezTo>
                    <a:pt x="33849" y="17686"/>
                    <a:pt x="17729" y="33884"/>
                    <a:pt x="17776" y="53817"/>
                  </a:cubicBezTo>
                  <a:cubicBezTo>
                    <a:pt x="17824" y="73749"/>
                    <a:pt x="34022" y="89869"/>
                    <a:pt x="53954" y="89821"/>
                  </a:cubicBezTo>
                  <a:cubicBezTo>
                    <a:pt x="73817" y="89774"/>
                    <a:pt x="89911" y="73680"/>
                    <a:pt x="89959" y="53817"/>
                  </a:cubicBezTo>
                  <a:cubicBezTo>
                    <a:pt x="89981" y="33858"/>
                    <a:pt x="73826" y="17665"/>
                    <a:pt x="53868" y="17639"/>
                  </a:cubicBezTo>
                  <a:cubicBezTo>
                    <a:pt x="53837" y="17639"/>
                    <a:pt x="53811" y="17639"/>
                    <a:pt x="53781" y="17639"/>
                  </a:cubicBezTo>
                  <a:close/>
                </a:path>
              </a:pathLst>
            </a:custGeom>
            <a:grpFill/>
            <a:ln w="4307" cap="flat">
              <a:noFill/>
              <a:prstDash val="solid"/>
              <a:miter/>
            </a:ln>
          </p:spPr>
          <p:txBody>
            <a:bodyPr rtlCol="0" anchor="ctr"/>
            <a:lstStyle/>
            <a:p>
              <a:endParaRPr lang="en-SE"/>
            </a:p>
          </p:txBody>
        </p:sp>
        <p:sp>
          <p:nvSpPr>
            <p:cNvPr id="28" name="Freeform 27">
              <a:extLst>
                <a:ext uri="{FF2B5EF4-FFF2-40B4-BE49-F238E27FC236}">
                  <a16:creationId xmlns:a16="http://schemas.microsoft.com/office/drawing/2014/main" id="{D1E5DCC5-2547-C0BA-4AE5-5EE5F43F2DFB}"/>
                </a:ext>
              </a:extLst>
            </p:cNvPr>
            <p:cNvSpPr/>
            <p:nvPr/>
          </p:nvSpPr>
          <p:spPr>
            <a:xfrm>
              <a:off x="11795151" y="6511807"/>
              <a:ext cx="73006" cy="107687"/>
            </a:xfrm>
            <a:custGeom>
              <a:avLst/>
              <a:gdLst>
                <a:gd name="connsiteX0" fmla="*/ 72982 w 73006"/>
                <a:gd name="connsiteY0" fmla="*/ 31105 h 107687"/>
                <a:gd name="connsiteX1" fmla="*/ 66794 w 73006"/>
                <a:gd name="connsiteY1" fmla="*/ 49021 h 107687"/>
                <a:gd name="connsiteX2" fmla="*/ 51215 w 73006"/>
                <a:gd name="connsiteY2" fmla="*/ 60359 h 107687"/>
                <a:gd name="connsiteX3" fmla="*/ 68222 w 73006"/>
                <a:gd name="connsiteY3" fmla="*/ 94979 h 107687"/>
                <a:gd name="connsiteX4" fmla="*/ 64197 w 73006"/>
                <a:gd name="connsiteY4" fmla="*/ 106793 h 107687"/>
                <a:gd name="connsiteX5" fmla="*/ 60303 w 73006"/>
                <a:gd name="connsiteY5" fmla="*/ 107659 h 107687"/>
                <a:gd name="connsiteX6" fmla="*/ 52427 w 73006"/>
                <a:gd name="connsiteY6" fmla="*/ 102726 h 107687"/>
                <a:gd name="connsiteX7" fmla="*/ 32520 w 73006"/>
                <a:gd name="connsiteY7" fmla="*/ 62437 h 107687"/>
                <a:gd name="connsiteX8" fmla="*/ 17287 w 73006"/>
                <a:gd name="connsiteY8" fmla="*/ 62437 h 107687"/>
                <a:gd name="connsiteX9" fmla="*/ 17287 w 73006"/>
                <a:gd name="connsiteY9" fmla="*/ 98225 h 107687"/>
                <a:gd name="connsiteX10" fmla="*/ 8632 w 73006"/>
                <a:gd name="connsiteY10" fmla="*/ 106880 h 107687"/>
                <a:gd name="connsiteX11" fmla="*/ -23 w 73006"/>
                <a:gd name="connsiteY11" fmla="*/ 98225 h 107687"/>
                <a:gd name="connsiteX12" fmla="*/ -23 w 73006"/>
                <a:gd name="connsiteY12" fmla="*/ 8646 h 107687"/>
                <a:gd name="connsiteX13" fmla="*/ 8632 w 73006"/>
                <a:gd name="connsiteY13" fmla="*/ -9 h 107687"/>
                <a:gd name="connsiteX14" fmla="*/ 39660 w 73006"/>
                <a:gd name="connsiteY14" fmla="*/ -9 h 107687"/>
                <a:gd name="connsiteX15" fmla="*/ 63289 w 73006"/>
                <a:gd name="connsiteY15" fmla="*/ 9122 h 107687"/>
                <a:gd name="connsiteX16" fmla="*/ 72982 w 73006"/>
                <a:gd name="connsiteY16" fmla="*/ 31105 h 107687"/>
                <a:gd name="connsiteX17" fmla="*/ 40093 w 73006"/>
                <a:gd name="connsiteY17" fmla="*/ 44694 h 107687"/>
                <a:gd name="connsiteX18" fmla="*/ 50912 w 73006"/>
                <a:gd name="connsiteY18" fmla="*/ 40366 h 107687"/>
                <a:gd name="connsiteX19" fmla="*/ 52422 w 73006"/>
                <a:gd name="connsiteY19" fmla="*/ 22926 h 107687"/>
                <a:gd name="connsiteX20" fmla="*/ 50696 w 73006"/>
                <a:gd name="connsiteY20" fmla="*/ 21239 h 107687"/>
                <a:gd name="connsiteX21" fmla="*/ 39487 w 73006"/>
                <a:gd name="connsiteY21" fmla="*/ 17257 h 107687"/>
                <a:gd name="connsiteX22" fmla="*/ 17287 w 73006"/>
                <a:gd name="connsiteY22" fmla="*/ 17257 h 107687"/>
                <a:gd name="connsiteX23" fmla="*/ 17287 w 73006"/>
                <a:gd name="connsiteY23" fmla="*/ 44521 h 107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3006" h="107687">
                  <a:moveTo>
                    <a:pt x="72982" y="31105"/>
                  </a:moveTo>
                  <a:cubicBezTo>
                    <a:pt x="73008" y="37605"/>
                    <a:pt x="70827" y="43923"/>
                    <a:pt x="66794" y="49021"/>
                  </a:cubicBezTo>
                  <a:cubicBezTo>
                    <a:pt x="62890" y="54314"/>
                    <a:pt x="57451" y="58273"/>
                    <a:pt x="51215" y="60359"/>
                  </a:cubicBezTo>
                  <a:lnTo>
                    <a:pt x="68222" y="94979"/>
                  </a:lnTo>
                  <a:cubicBezTo>
                    <a:pt x="70295" y="99359"/>
                    <a:pt x="68512" y="104591"/>
                    <a:pt x="64197" y="106793"/>
                  </a:cubicBezTo>
                  <a:cubicBezTo>
                    <a:pt x="62986" y="107382"/>
                    <a:pt x="61648" y="107676"/>
                    <a:pt x="60303" y="107659"/>
                  </a:cubicBezTo>
                  <a:cubicBezTo>
                    <a:pt x="56901" y="107836"/>
                    <a:pt x="53751" y="105863"/>
                    <a:pt x="52427" y="102726"/>
                  </a:cubicBezTo>
                  <a:lnTo>
                    <a:pt x="32520" y="62437"/>
                  </a:lnTo>
                  <a:lnTo>
                    <a:pt x="17287" y="62437"/>
                  </a:lnTo>
                  <a:lnTo>
                    <a:pt x="17287" y="98225"/>
                  </a:lnTo>
                  <a:cubicBezTo>
                    <a:pt x="17287" y="103007"/>
                    <a:pt x="13414" y="106880"/>
                    <a:pt x="8632" y="106880"/>
                  </a:cubicBezTo>
                  <a:cubicBezTo>
                    <a:pt x="3850" y="106880"/>
                    <a:pt x="-23" y="103007"/>
                    <a:pt x="-23" y="98225"/>
                  </a:cubicBezTo>
                  <a:lnTo>
                    <a:pt x="-23" y="8646"/>
                  </a:lnTo>
                  <a:cubicBezTo>
                    <a:pt x="-23" y="3864"/>
                    <a:pt x="3850" y="-9"/>
                    <a:pt x="8632" y="-9"/>
                  </a:cubicBezTo>
                  <a:lnTo>
                    <a:pt x="39660" y="-9"/>
                  </a:lnTo>
                  <a:cubicBezTo>
                    <a:pt x="48432" y="-204"/>
                    <a:pt x="56927" y="3076"/>
                    <a:pt x="63289" y="9122"/>
                  </a:cubicBezTo>
                  <a:cubicBezTo>
                    <a:pt x="69533" y="14713"/>
                    <a:pt x="73064" y="22723"/>
                    <a:pt x="72982" y="31105"/>
                  </a:cubicBezTo>
                  <a:close/>
                  <a:moveTo>
                    <a:pt x="40093" y="44694"/>
                  </a:moveTo>
                  <a:cubicBezTo>
                    <a:pt x="44092" y="44547"/>
                    <a:pt x="47913" y="43015"/>
                    <a:pt x="50912" y="40366"/>
                  </a:cubicBezTo>
                  <a:cubicBezTo>
                    <a:pt x="56144" y="35969"/>
                    <a:pt x="56823" y="28163"/>
                    <a:pt x="52422" y="22926"/>
                  </a:cubicBezTo>
                  <a:cubicBezTo>
                    <a:pt x="51903" y="22312"/>
                    <a:pt x="51327" y="21745"/>
                    <a:pt x="50696" y="21239"/>
                  </a:cubicBezTo>
                  <a:cubicBezTo>
                    <a:pt x="47571" y="18586"/>
                    <a:pt x="43585" y="17166"/>
                    <a:pt x="39487" y="17257"/>
                  </a:cubicBezTo>
                  <a:lnTo>
                    <a:pt x="17287" y="17257"/>
                  </a:lnTo>
                  <a:lnTo>
                    <a:pt x="17287" y="44521"/>
                  </a:lnTo>
                  <a:close/>
                </a:path>
              </a:pathLst>
            </a:custGeom>
            <a:grpFill/>
            <a:ln w="4307" cap="flat">
              <a:noFill/>
              <a:prstDash val="solid"/>
              <a:miter/>
            </a:ln>
          </p:spPr>
          <p:txBody>
            <a:bodyPr rtlCol="0" anchor="ctr"/>
            <a:lstStyle/>
            <a:p>
              <a:endParaRPr lang="en-SE"/>
            </a:p>
          </p:txBody>
        </p:sp>
        <p:sp>
          <p:nvSpPr>
            <p:cNvPr id="29" name="Freeform 28">
              <a:extLst>
                <a:ext uri="{FF2B5EF4-FFF2-40B4-BE49-F238E27FC236}">
                  <a16:creationId xmlns:a16="http://schemas.microsoft.com/office/drawing/2014/main" id="{6FEBC23C-1A43-80F5-4EF0-CB7073913DAE}"/>
                </a:ext>
              </a:extLst>
            </p:cNvPr>
            <p:cNvSpPr/>
            <p:nvPr/>
          </p:nvSpPr>
          <p:spPr>
            <a:xfrm>
              <a:off x="11919875" y="6511937"/>
              <a:ext cx="72081" cy="107423"/>
            </a:xfrm>
            <a:custGeom>
              <a:avLst/>
              <a:gdLst>
                <a:gd name="connsiteX0" fmla="*/ 71982 w 72081"/>
                <a:gd name="connsiteY0" fmla="*/ 75375 h 107423"/>
                <a:gd name="connsiteX1" fmla="*/ 61250 w 72081"/>
                <a:gd name="connsiteY1" fmla="*/ 98094 h 107423"/>
                <a:gd name="connsiteX2" fmla="*/ 36973 w 72081"/>
                <a:gd name="connsiteY2" fmla="*/ 107399 h 107423"/>
                <a:gd name="connsiteX3" fmla="*/ 15032 w 72081"/>
                <a:gd name="connsiteY3" fmla="*/ 102162 h 107423"/>
                <a:gd name="connsiteX4" fmla="*/ 275 w 72081"/>
                <a:gd name="connsiteY4" fmla="*/ 83857 h 107423"/>
                <a:gd name="connsiteX5" fmla="*/ 1184 w 72081"/>
                <a:gd name="connsiteY5" fmla="*/ 77193 h 107423"/>
                <a:gd name="connsiteX6" fmla="*/ 6550 w 72081"/>
                <a:gd name="connsiteY6" fmla="*/ 73125 h 107423"/>
                <a:gd name="connsiteX7" fmla="*/ 17235 w 72081"/>
                <a:gd name="connsiteY7" fmla="*/ 79097 h 107423"/>
                <a:gd name="connsiteX8" fmla="*/ 17326 w 72081"/>
                <a:gd name="connsiteY8" fmla="*/ 79443 h 107423"/>
                <a:gd name="connsiteX9" fmla="*/ 24639 w 72081"/>
                <a:gd name="connsiteY9" fmla="*/ 87319 h 107423"/>
                <a:gd name="connsiteX10" fmla="*/ 36973 w 72081"/>
                <a:gd name="connsiteY10" fmla="*/ 89786 h 107423"/>
                <a:gd name="connsiteX11" fmla="*/ 49046 w 72081"/>
                <a:gd name="connsiteY11" fmla="*/ 85458 h 107423"/>
                <a:gd name="connsiteX12" fmla="*/ 54456 w 72081"/>
                <a:gd name="connsiteY12" fmla="*/ 74639 h 107423"/>
                <a:gd name="connsiteX13" fmla="*/ 51643 w 72081"/>
                <a:gd name="connsiteY13" fmla="*/ 67672 h 107423"/>
                <a:gd name="connsiteX14" fmla="*/ 36064 w 72081"/>
                <a:gd name="connsiteY14" fmla="*/ 62566 h 107423"/>
                <a:gd name="connsiteX15" fmla="*/ 35674 w 72081"/>
                <a:gd name="connsiteY15" fmla="*/ 62566 h 107423"/>
                <a:gd name="connsiteX16" fmla="*/ 7545 w 72081"/>
                <a:gd name="connsiteY16" fmla="*/ 52006 h 107423"/>
                <a:gd name="connsiteX17" fmla="*/ 59 w 72081"/>
                <a:gd name="connsiteY17" fmla="*/ 32100 h 107423"/>
                <a:gd name="connsiteX18" fmla="*/ 10791 w 72081"/>
                <a:gd name="connsiteY18" fmla="*/ 9294 h 107423"/>
                <a:gd name="connsiteX19" fmla="*/ 35068 w 72081"/>
                <a:gd name="connsiteY19" fmla="*/ -10 h 107423"/>
                <a:gd name="connsiteX20" fmla="*/ 57009 w 72081"/>
                <a:gd name="connsiteY20" fmla="*/ 5226 h 107423"/>
                <a:gd name="connsiteX21" fmla="*/ 71766 w 72081"/>
                <a:gd name="connsiteY21" fmla="*/ 23531 h 107423"/>
                <a:gd name="connsiteX22" fmla="*/ 70814 w 72081"/>
                <a:gd name="connsiteY22" fmla="*/ 30239 h 107423"/>
                <a:gd name="connsiteX23" fmla="*/ 65491 w 72081"/>
                <a:gd name="connsiteY23" fmla="*/ 34264 h 107423"/>
                <a:gd name="connsiteX24" fmla="*/ 58783 w 72081"/>
                <a:gd name="connsiteY24" fmla="*/ 33398 h 107423"/>
                <a:gd name="connsiteX25" fmla="*/ 54759 w 72081"/>
                <a:gd name="connsiteY25" fmla="*/ 27989 h 107423"/>
                <a:gd name="connsiteX26" fmla="*/ 47315 w 72081"/>
                <a:gd name="connsiteY26" fmla="*/ 20113 h 107423"/>
                <a:gd name="connsiteX27" fmla="*/ 35068 w 72081"/>
                <a:gd name="connsiteY27" fmla="*/ 17603 h 107423"/>
                <a:gd name="connsiteX28" fmla="*/ 22908 w 72081"/>
                <a:gd name="connsiteY28" fmla="*/ 21930 h 107423"/>
                <a:gd name="connsiteX29" fmla="*/ 17585 w 72081"/>
                <a:gd name="connsiteY29" fmla="*/ 32706 h 107423"/>
                <a:gd name="connsiteX30" fmla="*/ 20398 w 72081"/>
                <a:gd name="connsiteY30" fmla="*/ 39760 h 107423"/>
                <a:gd name="connsiteX31" fmla="*/ 35977 w 72081"/>
                <a:gd name="connsiteY31" fmla="*/ 44823 h 107423"/>
                <a:gd name="connsiteX32" fmla="*/ 36367 w 72081"/>
                <a:gd name="connsiteY32" fmla="*/ 44823 h 107423"/>
                <a:gd name="connsiteX33" fmla="*/ 64495 w 72081"/>
                <a:gd name="connsiteY33" fmla="*/ 55468 h 107423"/>
                <a:gd name="connsiteX34" fmla="*/ 71982 w 72081"/>
                <a:gd name="connsiteY34" fmla="*/ 75375 h 107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2081" h="107423">
                  <a:moveTo>
                    <a:pt x="71982" y="75375"/>
                  </a:moveTo>
                  <a:cubicBezTo>
                    <a:pt x="71696" y="84104"/>
                    <a:pt x="67810" y="92326"/>
                    <a:pt x="61250" y="98094"/>
                  </a:cubicBezTo>
                  <a:cubicBezTo>
                    <a:pt x="54672" y="104231"/>
                    <a:pt x="45965" y="107567"/>
                    <a:pt x="36973" y="107399"/>
                  </a:cubicBezTo>
                  <a:cubicBezTo>
                    <a:pt x="29334" y="107533"/>
                    <a:pt x="21787" y="105728"/>
                    <a:pt x="15032" y="102162"/>
                  </a:cubicBezTo>
                  <a:cubicBezTo>
                    <a:pt x="7697" y="98484"/>
                    <a:pt x="2314" y="91807"/>
                    <a:pt x="275" y="83857"/>
                  </a:cubicBezTo>
                  <a:cubicBezTo>
                    <a:pt x="-330" y="81602"/>
                    <a:pt x="-6" y="79201"/>
                    <a:pt x="1184" y="77193"/>
                  </a:cubicBezTo>
                  <a:cubicBezTo>
                    <a:pt x="2348" y="75167"/>
                    <a:pt x="4287" y="73700"/>
                    <a:pt x="6550" y="73125"/>
                  </a:cubicBezTo>
                  <a:cubicBezTo>
                    <a:pt x="11150" y="71822"/>
                    <a:pt x="15932" y="74496"/>
                    <a:pt x="17235" y="79097"/>
                  </a:cubicBezTo>
                  <a:cubicBezTo>
                    <a:pt x="17269" y="79209"/>
                    <a:pt x="17300" y="79326"/>
                    <a:pt x="17326" y="79443"/>
                  </a:cubicBezTo>
                  <a:cubicBezTo>
                    <a:pt x="18438" y="83043"/>
                    <a:pt x="21130" y="85943"/>
                    <a:pt x="24639" y="87319"/>
                  </a:cubicBezTo>
                  <a:cubicBezTo>
                    <a:pt x="28525" y="89020"/>
                    <a:pt x="32732" y="89859"/>
                    <a:pt x="36973" y="89786"/>
                  </a:cubicBezTo>
                  <a:cubicBezTo>
                    <a:pt x="41395" y="89898"/>
                    <a:pt x="45701" y="88357"/>
                    <a:pt x="49046" y="85458"/>
                  </a:cubicBezTo>
                  <a:cubicBezTo>
                    <a:pt x="52318" y="82792"/>
                    <a:pt x="54287" y="78854"/>
                    <a:pt x="54456" y="74639"/>
                  </a:cubicBezTo>
                  <a:cubicBezTo>
                    <a:pt x="54551" y="72021"/>
                    <a:pt x="53530" y="69490"/>
                    <a:pt x="51643" y="67672"/>
                  </a:cubicBezTo>
                  <a:cubicBezTo>
                    <a:pt x="47359" y="63929"/>
                    <a:pt x="41733" y="62085"/>
                    <a:pt x="36064" y="62566"/>
                  </a:cubicBezTo>
                  <a:lnTo>
                    <a:pt x="35674" y="62566"/>
                  </a:lnTo>
                  <a:cubicBezTo>
                    <a:pt x="25245" y="63063"/>
                    <a:pt x="15071" y="59246"/>
                    <a:pt x="7545" y="52006"/>
                  </a:cubicBezTo>
                  <a:cubicBezTo>
                    <a:pt x="2353" y="46727"/>
                    <a:pt x="-369" y="39496"/>
                    <a:pt x="59" y="32100"/>
                  </a:cubicBezTo>
                  <a:cubicBezTo>
                    <a:pt x="336" y="23341"/>
                    <a:pt x="4222" y="15089"/>
                    <a:pt x="10791" y="9294"/>
                  </a:cubicBezTo>
                  <a:cubicBezTo>
                    <a:pt x="17369" y="3158"/>
                    <a:pt x="26076" y="-179"/>
                    <a:pt x="35068" y="-10"/>
                  </a:cubicBezTo>
                  <a:cubicBezTo>
                    <a:pt x="42706" y="-149"/>
                    <a:pt x="50254" y="1652"/>
                    <a:pt x="57009" y="5226"/>
                  </a:cubicBezTo>
                  <a:cubicBezTo>
                    <a:pt x="64344" y="8905"/>
                    <a:pt x="69728" y="15582"/>
                    <a:pt x="71766" y="23531"/>
                  </a:cubicBezTo>
                  <a:cubicBezTo>
                    <a:pt x="72372" y="25803"/>
                    <a:pt x="72030" y="28227"/>
                    <a:pt x="70814" y="30239"/>
                  </a:cubicBezTo>
                  <a:cubicBezTo>
                    <a:pt x="69676" y="32260"/>
                    <a:pt x="67745" y="33718"/>
                    <a:pt x="65491" y="34264"/>
                  </a:cubicBezTo>
                  <a:cubicBezTo>
                    <a:pt x="63232" y="34896"/>
                    <a:pt x="60808" y="34584"/>
                    <a:pt x="58783" y="33398"/>
                  </a:cubicBezTo>
                  <a:cubicBezTo>
                    <a:pt x="56767" y="32212"/>
                    <a:pt x="55313" y="30261"/>
                    <a:pt x="54759" y="27989"/>
                  </a:cubicBezTo>
                  <a:cubicBezTo>
                    <a:pt x="53620" y="24358"/>
                    <a:pt x="50877" y="21454"/>
                    <a:pt x="47315" y="20113"/>
                  </a:cubicBezTo>
                  <a:cubicBezTo>
                    <a:pt x="43468" y="18390"/>
                    <a:pt x="39283" y="17534"/>
                    <a:pt x="35068" y="17603"/>
                  </a:cubicBezTo>
                  <a:cubicBezTo>
                    <a:pt x="30620" y="17499"/>
                    <a:pt x="26292" y="19040"/>
                    <a:pt x="22908" y="21930"/>
                  </a:cubicBezTo>
                  <a:cubicBezTo>
                    <a:pt x="19702" y="24618"/>
                    <a:pt x="17771" y="28525"/>
                    <a:pt x="17585" y="32706"/>
                  </a:cubicBezTo>
                  <a:cubicBezTo>
                    <a:pt x="17516" y="35346"/>
                    <a:pt x="18533" y="37894"/>
                    <a:pt x="20398" y="39760"/>
                  </a:cubicBezTo>
                  <a:cubicBezTo>
                    <a:pt x="24700" y="43468"/>
                    <a:pt x="30317" y="45295"/>
                    <a:pt x="35977" y="44823"/>
                  </a:cubicBezTo>
                  <a:lnTo>
                    <a:pt x="36367" y="44823"/>
                  </a:lnTo>
                  <a:cubicBezTo>
                    <a:pt x="46818" y="44286"/>
                    <a:pt x="57018" y="48146"/>
                    <a:pt x="64495" y="55468"/>
                  </a:cubicBezTo>
                  <a:cubicBezTo>
                    <a:pt x="69719" y="60731"/>
                    <a:pt x="72445" y="67975"/>
                    <a:pt x="71982" y="75375"/>
                  </a:cubicBezTo>
                  <a:close/>
                </a:path>
              </a:pathLst>
            </a:custGeom>
            <a:grpFill/>
            <a:ln w="4307" cap="flat">
              <a:noFill/>
              <a:prstDash val="solid"/>
              <a:miter/>
            </a:ln>
          </p:spPr>
          <p:txBody>
            <a:bodyPr rtlCol="0" anchor="ctr"/>
            <a:lstStyle/>
            <a:p>
              <a:endParaRPr lang="en-SE"/>
            </a:p>
          </p:txBody>
        </p:sp>
      </p:grpSp>
    </p:spTree>
    <p:extLst>
      <p:ext uri="{BB962C8B-B14F-4D97-AF65-F5344CB8AC3E}">
        <p14:creationId xmlns:p14="http://schemas.microsoft.com/office/powerpoint/2010/main" val="3654740991"/>
      </p:ext>
    </p:extLst>
  </p:cSld>
  <p:clrMap bg1="dk1" tx1="lt1" bg2="dk2" tx2="lt2" accent1="accent1" accent2="accent2" accent3="accent3" accent4="accent4" accent5="accent5" accent6="accent6" hlink="hlink" folHlink="folHlink"/>
  <p:sldLayoutIdLst>
    <p:sldLayoutId id="2147483657" r:id="rId1"/>
    <p:sldLayoutId id="2147483656" r:id="rId2"/>
    <p:sldLayoutId id="2147483653" r:id="rId3"/>
    <p:sldLayoutId id="2147483662" r:id="rId4"/>
    <p:sldLayoutId id="2147483660" r:id="rId5"/>
    <p:sldLayoutId id="2147483658" r:id="rId6"/>
    <p:sldLayoutId id="2147483654" r:id="rId7"/>
    <p:sldLayoutId id="2147483651" r:id="rId8"/>
    <p:sldLayoutId id="2147483663" r:id="rId9"/>
    <p:sldLayoutId id="2147483661" r:id="rId10"/>
    <p:sldLayoutId id="2147483659" r:id="rId11"/>
    <p:sldLayoutId id="2147483655" r:id="rId12"/>
    <p:sldLayoutId id="2147483652" r:id="rId13"/>
    <p:sldLayoutId id="2147483664" r:id="rId14"/>
  </p:sldLayoutIdLst>
  <p:transition spd="med"/>
  <p:txStyles>
    <p:titleStyle>
      <a:lvl1pPr marL="0" marR="0" indent="0" algn="l" defTabSz="846664" rtl="0" eaLnBrk="1" latinLnBrk="0" hangingPunct="1">
        <a:lnSpc>
          <a:spcPct val="100000"/>
        </a:lnSpc>
        <a:spcBef>
          <a:spcPts val="0"/>
        </a:spcBef>
        <a:spcAft>
          <a:spcPts val="0"/>
        </a:spcAft>
        <a:buClrTx/>
        <a:buSzTx/>
        <a:buFontTx/>
        <a:buNone/>
        <a:tabLst/>
        <a:defRPr sz="4451" b="1" i="0" u="none" strike="noStrike" cap="none" spc="0" baseline="0">
          <a:solidFill>
            <a:schemeClr val="tx1"/>
          </a:solidFill>
          <a:uFillTx/>
          <a:latin typeface="+mj-lt"/>
          <a:ea typeface="Catamaran Bold"/>
          <a:cs typeface="Catamaran Bold"/>
          <a:sym typeface="Catamaran Bold"/>
        </a:defRPr>
      </a:lvl1pPr>
      <a:lvl2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2pPr>
      <a:lvl3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3pPr>
      <a:lvl4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4pPr>
      <a:lvl5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5pPr>
      <a:lvl6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6pPr>
      <a:lvl7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7pPr>
      <a:lvl8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8pPr>
      <a:lvl9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9pPr>
    </p:titleStyle>
    <p:bodyStyle>
      <a:lvl1pPr marL="211667" marR="0" indent="-97366" algn="ctr" defTabSz="846664" rtl="0" eaLnBrk="1" latinLnBrk="0" hangingPunct="1">
        <a:lnSpc>
          <a:spcPct val="165000"/>
        </a:lnSpc>
        <a:spcBef>
          <a:spcPts val="150"/>
        </a:spcBef>
        <a:spcAft>
          <a:spcPts val="0"/>
        </a:spcAft>
        <a:buClrTx/>
        <a:buSzTx/>
        <a:buFontTx/>
        <a:buNone/>
        <a:tabLst/>
        <a:defRPr sz="1100" b="0" i="0" u="none" strike="noStrike" cap="none" spc="0" baseline="0">
          <a:solidFill>
            <a:schemeClr val="tx1"/>
          </a:solidFill>
          <a:uFillTx/>
          <a:latin typeface="+mn-lt"/>
          <a:ea typeface="Catamaran Light"/>
          <a:cs typeface="Catamaran Light"/>
          <a:sym typeface="Catamaran Light"/>
        </a:defRPr>
      </a:lvl1pPr>
      <a:lvl2pPr marL="606424" marR="0" indent="-298449" algn="ctr" defTabSz="846664" rtl="0" eaLnBrk="1" latinLnBrk="0" hangingPunct="1">
        <a:lnSpc>
          <a:spcPct val="165000"/>
        </a:lnSpc>
        <a:spcBef>
          <a:spcPts val="150"/>
        </a:spcBef>
        <a:spcAft>
          <a:spcPts val="0"/>
        </a:spcAft>
        <a:buClrTx/>
        <a:buSzPts val="2200"/>
        <a:buFontTx/>
        <a:buChar char="–"/>
        <a:tabLst/>
        <a:defRPr sz="1100" b="0" i="0" u="none" strike="noStrike" cap="none" spc="0" baseline="0">
          <a:solidFill>
            <a:schemeClr val="tx1"/>
          </a:solidFill>
          <a:uFillTx/>
          <a:latin typeface="+mn-lt"/>
          <a:ea typeface="Catamaran Light"/>
          <a:cs typeface="Catamaran Light"/>
          <a:sym typeface="Catamaran Light"/>
        </a:defRPr>
      </a:lvl2pPr>
      <a:lvl3pPr marL="862963" marR="0" indent="-324801" algn="ctr" defTabSz="846664" rtl="0" eaLnBrk="1" latinLnBrk="0" hangingPunct="1">
        <a:lnSpc>
          <a:spcPct val="165000"/>
        </a:lnSpc>
        <a:spcBef>
          <a:spcPts val="150"/>
        </a:spcBef>
        <a:spcAft>
          <a:spcPts val="0"/>
        </a:spcAft>
        <a:buClrTx/>
        <a:buSzPts val="2200"/>
        <a:buFontTx/>
        <a:buChar char="•"/>
        <a:tabLst/>
        <a:defRPr sz="1100" b="0" i="0" u="none" strike="noStrike" cap="none" spc="0" baseline="0">
          <a:solidFill>
            <a:schemeClr val="tx1"/>
          </a:solidFill>
          <a:uFillTx/>
          <a:latin typeface="+mn-lt"/>
          <a:ea typeface="Catamaran Light"/>
          <a:cs typeface="Catamaran Light"/>
          <a:sym typeface="Catamaran Light"/>
        </a:defRPr>
      </a:lvl3pPr>
      <a:lvl4pPr marL="1091561" marR="0" indent="-324801" algn="ctr" defTabSz="846664" rtl="0" eaLnBrk="1" latinLnBrk="0" hangingPunct="1">
        <a:lnSpc>
          <a:spcPct val="165000"/>
        </a:lnSpc>
        <a:spcBef>
          <a:spcPts val="150"/>
        </a:spcBef>
        <a:spcAft>
          <a:spcPts val="0"/>
        </a:spcAft>
        <a:buClrTx/>
        <a:buSzPts val="2200"/>
        <a:buFontTx/>
        <a:buChar char="–"/>
        <a:tabLst/>
        <a:defRPr sz="1100" b="0" i="0" u="none" strike="noStrike" cap="none" spc="0" baseline="0">
          <a:solidFill>
            <a:schemeClr val="tx1"/>
          </a:solidFill>
          <a:uFillTx/>
          <a:latin typeface="+mn-lt"/>
          <a:ea typeface="Catamaran Light"/>
          <a:cs typeface="Catamaran Light"/>
          <a:sym typeface="Catamaran Light"/>
        </a:defRPr>
      </a:lvl4pPr>
      <a:lvl5pPr marL="1320161" marR="0" indent="-324801" algn="ctr" defTabSz="846664" rtl="0" eaLnBrk="1" latinLnBrk="0" hangingPunct="1">
        <a:lnSpc>
          <a:spcPct val="165000"/>
        </a:lnSpc>
        <a:spcBef>
          <a:spcPts val="150"/>
        </a:spcBef>
        <a:spcAft>
          <a:spcPts val="0"/>
        </a:spcAft>
        <a:buClrTx/>
        <a:buSzPts val="2200"/>
        <a:buFontTx/>
        <a:buChar char="»"/>
        <a:tabLst/>
        <a:defRPr sz="1100" b="0" i="0" u="none" strike="noStrike" cap="none" spc="0" baseline="0">
          <a:solidFill>
            <a:schemeClr val="tx1"/>
          </a:solidFill>
          <a:uFillTx/>
          <a:latin typeface="+mn-lt"/>
          <a:ea typeface="Catamaran Light"/>
          <a:cs typeface="Catamaran Light"/>
          <a:sym typeface="Catamaran Light"/>
        </a:defRPr>
      </a:lvl5pPr>
      <a:lvl6pPr marL="1389376" marR="0" indent="-195580" algn="l" defTabSz="846664" rtl="0" eaLnBrk="1" latinLnBrk="0" hangingPunct="1">
        <a:lnSpc>
          <a:spcPct val="165000"/>
        </a:lnSpc>
        <a:spcBef>
          <a:spcPts val="150"/>
        </a:spcBef>
        <a:spcAft>
          <a:spcPts val="0"/>
        </a:spcAft>
        <a:buClrTx/>
        <a:buSzPts val="2200"/>
        <a:buFontTx/>
        <a:buChar char="•"/>
        <a:tabLst/>
        <a:defRPr sz="1100" b="0" i="0" u="none" strike="noStrike" cap="none" spc="0" baseline="0">
          <a:solidFill>
            <a:srgbClr val="000000"/>
          </a:solidFill>
          <a:uFillTx/>
          <a:latin typeface="Catamaran Light"/>
          <a:ea typeface="Catamaran Light"/>
          <a:cs typeface="Catamaran Light"/>
          <a:sym typeface="Catamaran Light"/>
        </a:defRPr>
      </a:lvl6pPr>
      <a:lvl7pPr marL="1617975" marR="0" indent="-195580" algn="l" defTabSz="846664" rtl="0" eaLnBrk="1" latinLnBrk="0" hangingPunct="1">
        <a:lnSpc>
          <a:spcPct val="165000"/>
        </a:lnSpc>
        <a:spcBef>
          <a:spcPts val="150"/>
        </a:spcBef>
        <a:spcAft>
          <a:spcPts val="0"/>
        </a:spcAft>
        <a:buClrTx/>
        <a:buSzPts val="2200"/>
        <a:buFontTx/>
        <a:buChar char="•"/>
        <a:tabLst/>
        <a:defRPr sz="1100" b="0" i="0" u="none" strike="noStrike" cap="none" spc="0" baseline="0">
          <a:solidFill>
            <a:srgbClr val="000000"/>
          </a:solidFill>
          <a:uFillTx/>
          <a:latin typeface="Catamaran Light"/>
          <a:ea typeface="Catamaran Light"/>
          <a:cs typeface="Catamaran Light"/>
          <a:sym typeface="Catamaran Light"/>
        </a:defRPr>
      </a:lvl7pPr>
      <a:lvl8pPr marL="1846574" marR="0" indent="-195579" algn="l" defTabSz="846664" rtl="0" eaLnBrk="1" latinLnBrk="0" hangingPunct="1">
        <a:lnSpc>
          <a:spcPct val="165000"/>
        </a:lnSpc>
        <a:spcBef>
          <a:spcPts val="150"/>
        </a:spcBef>
        <a:spcAft>
          <a:spcPts val="0"/>
        </a:spcAft>
        <a:buClrTx/>
        <a:buSzPts val="2200"/>
        <a:buFontTx/>
        <a:buChar char="•"/>
        <a:tabLst/>
        <a:defRPr sz="1100" b="0" i="0" u="none" strike="noStrike" cap="none" spc="0" baseline="0">
          <a:solidFill>
            <a:srgbClr val="000000"/>
          </a:solidFill>
          <a:uFillTx/>
          <a:latin typeface="Catamaran Light"/>
          <a:ea typeface="Catamaran Light"/>
          <a:cs typeface="Catamaran Light"/>
          <a:sym typeface="Catamaran Light"/>
        </a:defRPr>
      </a:lvl8pPr>
      <a:lvl9pPr marL="2075173" marR="0" indent="-195579" algn="l" defTabSz="846664" rtl="0" eaLnBrk="1" latinLnBrk="0" hangingPunct="1">
        <a:lnSpc>
          <a:spcPct val="165000"/>
        </a:lnSpc>
        <a:spcBef>
          <a:spcPts val="150"/>
        </a:spcBef>
        <a:spcAft>
          <a:spcPts val="0"/>
        </a:spcAft>
        <a:buClrTx/>
        <a:buSzPts val="2200"/>
        <a:buFontTx/>
        <a:buChar char="•"/>
        <a:tabLst/>
        <a:defRPr sz="1100" b="0" i="0" u="none" strike="noStrike" cap="none" spc="0" baseline="0">
          <a:solidFill>
            <a:srgbClr val="000000"/>
          </a:solidFill>
          <a:uFillTx/>
          <a:latin typeface="Catamaran Light"/>
          <a:ea typeface="Catamaran Light"/>
          <a:cs typeface="Catamaran Light"/>
          <a:sym typeface="Catamaran Light"/>
        </a:defRPr>
      </a:lvl9pPr>
    </p:bodyStyle>
    <p:otherStyle>
      <a:lvl1pPr marL="0" marR="0" indent="0" algn="r" defTabSz="846664" rtl="0" eaLnBrk="1" latinLnBrk="0" hangingPunct="1">
        <a:lnSpc>
          <a:spcPct val="100000"/>
        </a:lnSpc>
        <a:spcBef>
          <a:spcPts val="0"/>
        </a:spcBef>
        <a:spcAft>
          <a:spcPts val="0"/>
        </a:spcAft>
        <a:buClrTx/>
        <a:buSzTx/>
        <a:buFontTx/>
        <a:buNone/>
        <a:tabLst/>
        <a:defRPr sz="800" b="0" i="0" u="none" strike="noStrike" cap="none" spc="0" baseline="0">
          <a:solidFill>
            <a:schemeClr val="tx1"/>
          </a:solidFill>
          <a:uFillTx/>
          <a:latin typeface="+mn-lt"/>
          <a:ea typeface="+mn-ea"/>
          <a:cs typeface="+mn-cs"/>
          <a:sym typeface="Catamaran Light"/>
        </a:defRPr>
      </a:lvl1pPr>
      <a:lvl2pPr marL="0" marR="0" indent="0" algn="r" defTabSz="846664" rtl="0" eaLnBrk="1" latinLnBrk="0" hangingPunct="1">
        <a:lnSpc>
          <a:spcPct val="100000"/>
        </a:lnSpc>
        <a:spcBef>
          <a:spcPts val="0"/>
        </a:spcBef>
        <a:spcAft>
          <a:spcPts val="0"/>
        </a:spcAft>
        <a:buClrTx/>
        <a:buSzTx/>
        <a:buFontTx/>
        <a:buNone/>
        <a:tabLst/>
        <a:defRPr sz="800" b="0" i="0" u="none" strike="noStrike" cap="none" spc="0" baseline="0">
          <a:solidFill>
            <a:schemeClr val="tx1"/>
          </a:solidFill>
          <a:uFillTx/>
          <a:latin typeface="+mn-lt"/>
          <a:ea typeface="+mn-ea"/>
          <a:cs typeface="+mn-cs"/>
          <a:sym typeface="Catamaran Light"/>
        </a:defRPr>
      </a:lvl2pPr>
      <a:lvl3pPr marL="0" marR="0" indent="0" algn="r" defTabSz="846664" rtl="0" eaLnBrk="1" latinLnBrk="0" hangingPunct="1">
        <a:lnSpc>
          <a:spcPct val="100000"/>
        </a:lnSpc>
        <a:spcBef>
          <a:spcPts val="0"/>
        </a:spcBef>
        <a:spcAft>
          <a:spcPts val="0"/>
        </a:spcAft>
        <a:buClrTx/>
        <a:buSzTx/>
        <a:buFontTx/>
        <a:buNone/>
        <a:tabLst/>
        <a:defRPr sz="800" b="0" i="0" u="none" strike="noStrike" cap="none" spc="0" baseline="0">
          <a:solidFill>
            <a:schemeClr val="tx1"/>
          </a:solidFill>
          <a:uFillTx/>
          <a:latin typeface="+mn-lt"/>
          <a:ea typeface="+mn-ea"/>
          <a:cs typeface="+mn-cs"/>
          <a:sym typeface="Catamaran Light"/>
        </a:defRPr>
      </a:lvl3pPr>
      <a:lvl4pPr marL="0" marR="0" indent="0" algn="r" defTabSz="846664" rtl="0" eaLnBrk="1" latinLnBrk="0" hangingPunct="1">
        <a:lnSpc>
          <a:spcPct val="100000"/>
        </a:lnSpc>
        <a:spcBef>
          <a:spcPts val="0"/>
        </a:spcBef>
        <a:spcAft>
          <a:spcPts val="0"/>
        </a:spcAft>
        <a:buClrTx/>
        <a:buSzTx/>
        <a:buFontTx/>
        <a:buNone/>
        <a:tabLst/>
        <a:defRPr sz="800" b="0" i="0" u="none" strike="noStrike" cap="none" spc="0" baseline="0">
          <a:solidFill>
            <a:schemeClr val="tx1"/>
          </a:solidFill>
          <a:uFillTx/>
          <a:latin typeface="+mn-lt"/>
          <a:ea typeface="+mn-ea"/>
          <a:cs typeface="+mn-cs"/>
          <a:sym typeface="Catamaran Light"/>
        </a:defRPr>
      </a:lvl4pPr>
      <a:lvl5pPr marL="0" marR="0" indent="0" algn="r" defTabSz="846664" rtl="0" eaLnBrk="1" latinLnBrk="0" hangingPunct="1">
        <a:lnSpc>
          <a:spcPct val="100000"/>
        </a:lnSpc>
        <a:spcBef>
          <a:spcPts val="0"/>
        </a:spcBef>
        <a:spcAft>
          <a:spcPts val="0"/>
        </a:spcAft>
        <a:buClrTx/>
        <a:buSzTx/>
        <a:buFontTx/>
        <a:buNone/>
        <a:tabLst/>
        <a:defRPr sz="800" b="0" i="0" u="none" strike="noStrike" cap="none" spc="0" baseline="0">
          <a:solidFill>
            <a:schemeClr val="tx1"/>
          </a:solidFill>
          <a:uFillTx/>
          <a:latin typeface="+mn-lt"/>
          <a:ea typeface="+mn-ea"/>
          <a:cs typeface="+mn-cs"/>
          <a:sym typeface="Catamaran Light"/>
        </a:defRPr>
      </a:lvl5pPr>
      <a:lvl6pPr marL="0" marR="0" indent="0" algn="r" defTabSz="846664" rtl="0" eaLnBrk="1" latinLnBrk="0" hangingPunct="1">
        <a:lnSpc>
          <a:spcPct val="100000"/>
        </a:lnSpc>
        <a:spcBef>
          <a:spcPts val="0"/>
        </a:spcBef>
        <a:spcAft>
          <a:spcPts val="0"/>
        </a:spcAft>
        <a:buClrTx/>
        <a:buSzTx/>
        <a:buFontTx/>
        <a:buNone/>
        <a:tabLst/>
        <a:defRPr sz="800" b="0" i="0" u="none" strike="noStrike" cap="none" spc="0" baseline="0">
          <a:solidFill>
            <a:schemeClr val="tx1"/>
          </a:solidFill>
          <a:uFillTx/>
          <a:latin typeface="+mn-lt"/>
          <a:ea typeface="+mn-ea"/>
          <a:cs typeface="+mn-cs"/>
          <a:sym typeface="Catamaran Light"/>
        </a:defRPr>
      </a:lvl6pPr>
      <a:lvl7pPr marL="0" marR="0" indent="0" algn="r" defTabSz="846664" rtl="0" eaLnBrk="1" latinLnBrk="0" hangingPunct="1">
        <a:lnSpc>
          <a:spcPct val="100000"/>
        </a:lnSpc>
        <a:spcBef>
          <a:spcPts val="0"/>
        </a:spcBef>
        <a:spcAft>
          <a:spcPts val="0"/>
        </a:spcAft>
        <a:buClrTx/>
        <a:buSzTx/>
        <a:buFontTx/>
        <a:buNone/>
        <a:tabLst/>
        <a:defRPr sz="800" b="0" i="0" u="none" strike="noStrike" cap="none" spc="0" baseline="0">
          <a:solidFill>
            <a:schemeClr val="tx1"/>
          </a:solidFill>
          <a:uFillTx/>
          <a:latin typeface="+mn-lt"/>
          <a:ea typeface="+mn-ea"/>
          <a:cs typeface="+mn-cs"/>
          <a:sym typeface="Catamaran Light"/>
        </a:defRPr>
      </a:lvl7pPr>
      <a:lvl8pPr marL="0" marR="0" indent="0" algn="r" defTabSz="846664" rtl="0" eaLnBrk="1" latinLnBrk="0" hangingPunct="1">
        <a:lnSpc>
          <a:spcPct val="100000"/>
        </a:lnSpc>
        <a:spcBef>
          <a:spcPts val="0"/>
        </a:spcBef>
        <a:spcAft>
          <a:spcPts val="0"/>
        </a:spcAft>
        <a:buClrTx/>
        <a:buSzTx/>
        <a:buFontTx/>
        <a:buNone/>
        <a:tabLst/>
        <a:defRPr sz="800" b="0" i="0" u="none" strike="noStrike" cap="none" spc="0" baseline="0">
          <a:solidFill>
            <a:schemeClr val="tx1"/>
          </a:solidFill>
          <a:uFillTx/>
          <a:latin typeface="+mn-lt"/>
          <a:ea typeface="+mn-ea"/>
          <a:cs typeface="+mn-cs"/>
          <a:sym typeface="Catamaran Light"/>
        </a:defRPr>
      </a:lvl8pPr>
      <a:lvl9pPr marL="0" marR="0" indent="0" algn="r" defTabSz="846664" rtl="0" eaLnBrk="1" latinLnBrk="0" hangingPunct="1">
        <a:lnSpc>
          <a:spcPct val="100000"/>
        </a:lnSpc>
        <a:spcBef>
          <a:spcPts val="0"/>
        </a:spcBef>
        <a:spcAft>
          <a:spcPts val="0"/>
        </a:spcAft>
        <a:buClrTx/>
        <a:buSzTx/>
        <a:buFontTx/>
        <a:buNone/>
        <a:tabLst/>
        <a:defRPr sz="800" b="0" i="0" u="none" strike="noStrike" cap="none" spc="0" baseline="0">
          <a:solidFill>
            <a:schemeClr val="tx1"/>
          </a:solidFill>
          <a:uFillTx/>
          <a:latin typeface="+mn-lt"/>
          <a:ea typeface="+mn-ea"/>
          <a:cs typeface="+mn-cs"/>
          <a:sym typeface="Catamaran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chart" Target="../charts/chart12.xml"/><Relationship Id="rId3" Type="http://schemas.openxmlformats.org/officeDocument/2006/relationships/chart" Target="../charts/chart7.xml"/><Relationship Id="rId7" Type="http://schemas.openxmlformats.org/officeDocument/2006/relationships/chart" Target="../charts/chart11.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chart" Target="../charts/chart10.xml"/><Relationship Id="rId5" Type="http://schemas.openxmlformats.org/officeDocument/2006/relationships/chart" Target="../charts/chart9.xml"/><Relationship Id="rId10" Type="http://schemas.openxmlformats.org/officeDocument/2006/relationships/chart" Target="../charts/chart14.xml"/><Relationship Id="rId4" Type="http://schemas.openxmlformats.org/officeDocument/2006/relationships/chart" Target="../charts/chart8.xml"/><Relationship Id="rId9" Type="http://schemas.openxmlformats.org/officeDocument/2006/relationships/chart" Target="../charts/chart13.xml"/></Relationships>
</file>

<file path=ppt/slides/_rels/slide12.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chart" Target="../charts/chart16.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a:extLst>
            <a:ext uri="{FF2B5EF4-FFF2-40B4-BE49-F238E27FC236}">
              <a16:creationId xmlns:a16="http://schemas.microsoft.com/office/drawing/2014/main" id="{9EFF23D4-466B-93C6-E8CC-183145E825D8}"/>
            </a:ext>
          </a:extLst>
        </p:cNvPr>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47A78B62-C43E-23D8-0D5A-054A901887FC}"/>
              </a:ext>
            </a:extLst>
          </p:cNvPr>
          <p:cNvSpPr txBox="1">
            <a:spLocks/>
          </p:cNvSpPr>
          <p:nvPr/>
        </p:nvSpPr>
        <p:spPr>
          <a:xfrm>
            <a:off x="594000" y="6314304"/>
            <a:ext cx="531415" cy="465066"/>
          </a:xfrm>
          <a:prstGeom prst="rect">
            <a:avLst/>
          </a:prstGeom>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2DE29D7-3630-4216-8240-D5FF8217132B}" type="slidenum">
              <a:rPr lang="en-US" sz="1100" noProof="1" smtClean="0">
                <a:solidFill>
                  <a:schemeClr val="bg1">
                    <a:lumMod val="85000"/>
                    <a:alpha val="0"/>
                  </a:schemeClr>
                </a:solidFill>
              </a:rPr>
              <a:pPr/>
              <a:t>1</a:t>
            </a:fld>
            <a:endParaRPr lang="en-US" sz="1100" noProof="1">
              <a:solidFill>
                <a:schemeClr val="bg1">
                  <a:lumMod val="85000"/>
                  <a:alpha val="0"/>
                </a:schemeClr>
              </a:solidFill>
            </a:endParaRPr>
          </a:p>
        </p:txBody>
      </p:sp>
      <p:sp>
        <p:nvSpPr>
          <p:cNvPr id="4" name="Title1Center">
            <a:extLst>
              <a:ext uri="{FF2B5EF4-FFF2-40B4-BE49-F238E27FC236}">
                <a16:creationId xmlns:a16="http://schemas.microsoft.com/office/drawing/2014/main" id="{2EC7E6DD-DFA6-8A35-63D0-502AD259DA89}"/>
              </a:ext>
            </a:extLst>
          </p:cNvPr>
          <p:cNvSpPr txBox="1">
            <a:spLocks/>
          </p:cNvSpPr>
          <p:nvPr/>
        </p:nvSpPr>
        <p:spPr>
          <a:xfrm>
            <a:off x="1006603" y="1513841"/>
            <a:ext cx="10160001" cy="247853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84629" tIns="84629" rIns="84629" bIns="84629" anchor="b">
            <a:normAutofit/>
          </a:bodyPr>
          <a:lstStyle>
            <a:lvl1pPr marL="0" marR="0" indent="0" algn="ctr" defTabSz="846664" rtl="0" eaLnBrk="1" latinLnBrk="0" hangingPunct="1">
              <a:lnSpc>
                <a:spcPct val="100000"/>
              </a:lnSpc>
              <a:spcBef>
                <a:spcPts val="0"/>
              </a:spcBef>
              <a:spcAft>
                <a:spcPts val="0"/>
              </a:spcAft>
              <a:buClrTx/>
              <a:buSzTx/>
              <a:buFontTx/>
              <a:buNone/>
              <a:tabLst/>
              <a:defRPr sz="6000" b="1" i="0" u="none" strike="noStrike" cap="none" spc="0" baseline="0">
                <a:solidFill>
                  <a:schemeClr val="tx1"/>
                </a:solidFill>
                <a:uFillTx/>
                <a:latin typeface="+mj-lt"/>
                <a:ea typeface="Catamaran Bold"/>
                <a:cs typeface="Catamaran Bold"/>
                <a:sym typeface="Catamaran Bold"/>
              </a:defRPr>
            </a:lvl1pPr>
            <a:lvl2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2pPr>
            <a:lvl3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3pPr>
            <a:lvl4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4pPr>
            <a:lvl5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5pPr>
            <a:lvl6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6pPr>
            <a:lvl7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7pPr>
            <a:lvl8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8pPr>
            <a:lvl9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9pPr>
          </a:lstStyle>
          <a:p>
            <a:r>
              <a:rPr lang="en-US" sz="7200" kern="0" noProof="1">
                <a:solidFill>
                  <a:schemeClr val="bg1"/>
                </a:solidFill>
              </a:rPr>
              <a:t>Life survey</a:t>
            </a:r>
          </a:p>
        </p:txBody>
      </p:sp>
      <p:sp>
        <p:nvSpPr>
          <p:cNvPr id="3" name="FooterCenter">
            <a:extLst>
              <a:ext uri="{FF2B5EF4-FFF2-40B4-BE49-F238E27FC236}">
                <a16:creationId xmlns:a16="http://schemas.microsoft.com/office/drawing/2014/main" id="{16686906-5F50-EF38-5FF6-469751F17595}"/>
              </a:ext>
            </a:extLst>
          </p:cNvPr>
          <p:cNvSpPr/>
          <p:nvPr/>
        </p:nvSpPr>
        <p:spPr>
          <a:xfrm flipH="1">
            <a:off x="7489456" y="0"/>
            <a:ext cx="4702542" cy="403761"/>
          </a:xfrm>
          <a:prstGeom prst="rect">
            <a:avLst/>
          </a:prstGeom>
          <a:ln>
            <a:noFill/>
          </a:ln>
        </p:spPr>
        <p:txBody>
          <a:bodyPr wrap="square" lIns="90000" tIns="90000" rIns="90000" bIns="90000" anchor="t">
            <a:noAutofit/>
          </a:bodyPr>
          <a:lstStyle/>
          <a:p>
            <a:pPr marL="0" marR="0" lvl="0" indent="0" algn="r" fontAlgn="ctr"/>
            <a:r>
              <a:rPr lang="en-US" sz="1100" b="0" i="0" u="none" strike="noStrike" noProof="1">
                <a:solidFill>
                  <a:schemeClr val="tx1">
                    <a:alpha val="7869"/>
                  </a:schemeClr>
                </a:solidFill>
              </a:rPr>
              <a:t>Life survey </a:t>
            </a:r>
          </a:p>
        </p:txBody>
      </p:sp>
      <p:grpSp>
        <p:nvGrpSpPr>
          <p:cNvPr id="5000" name="BodyContent">
            <a:extLst>
              <a:ext uri="{FF2B5EF4-FFF2-40B4-BE49-F238E27FC236}">
                <a16:creationId xmlns:a16="http://schemas.microsoft.com/office/drawing/2014/main" id="{E4791014-1165-AA31-1FD9-A4688BF9815D}"/>
              </a:ext>
            </a:extLst>
          </p:cNvPr>
          <p:cNvGrpSpPr/>
          <p:nvPr/>
        </p:nvGrpSpPr>
        <p:grpSpPr>
          <a:xfrm>
            <a:off x="612000" y="2160000"/>
            <a:ext cx="1572405" cy="351649"/>
            <a:chOff x="612000" y="2160000"/>
            <a:chExt cx="1572405" cy="351649"/>
          </a:xfrm>
        </p:grpSpPr>
        <p:graphicFrame>
          <p:nvGraphicFramePr>
            <p:cNvPr id="5002" name="BodyContentTable">
              <a:extLst>
                <a:ext uri="{FF2B5EF4-FFF2-40B4-BE49-F238E27FC236}">
                  <a16:creationId xmlns:a16="http://schemas.microsoft.com/office/drawing/2014/main" id="{5EF745D7-E2A2-3D82-8E9A-E668E88CA2AA}"/>
                </a:ext>
              </a:extLst>
            </p:cNvPr>
            <p:cNvGraphicFramePr>
              <a:graphicFrameLocks/>
            </p:cNvGraphicFramePr>
            <p:nvPr/>
          </p:nvGraphicFramePr>
          <p:xfrm>
            <a:off x="612000" y="2160000"/>
            <a:ext cx="1572405" cy="351649"/>
          </p:xfrm>
          <a:graphic>
            <a:graphicData uri="http://schemas.openxmlformats.org/drawingml/2006/table">
              <a:tbl>
                <a:tblPr/>
                <a:tblGrid>
                  <a:gridCol w="1572405">
                    <a:extLst>
                      <a:ext uri="{9D8B030D-6E8A-4147-A177-3AD203B41FA5}">
                        <a16:colId xmlns:a16="http://schemas.microsoft.com/office/drawing/2014/main" val="20000"/>
                      </a:ext>
                    </a:extLst>
                  </a:gridCol>
                </a:tblGrid>
                <a:tr h="351649">
                  <a:tc>
                    <a:txBody>
                      <a:bodyPr/>
                      <a:lstStyle/>
                      <a:p>
                        <a:endParaRPr lang="en-US" noProof="1"/>
                      </a:p>
                    </a:txBody>
                    <a:tcPr marL="0" marR="0" marT="0" marB="0">
                      <a:lnL>
                        <a:noFill/>
                      </a:lnL>
                      <a:lnR>
                        <a:noFill/>
                      </a:lnR>
                      <a:lnT>
                        <a:noFill/>
                      </a:lnT>
                      <a:lnB>
                        <a:noFill/>
                      </a:lnB>
                    </a:tcPr>
                  </a:tc>
                  <a:extLst>
                    <a:ext uri="{0D108BD9-81ED-4DB2-BD59-A6C34878D82A}">
                      <a16:rowId xmlns:a16="http://schemas.microsoft.com/office/drawing/2014/main" val="10000"/>
                    </a:ext>
                  </a:extLst>
                </a:tr>
              </a:tbl>
            </a:graphicData>
          </a:graphic>
        </p:graphicFrame>
      </p:grpSp>
    </p:spTree>
    <p:extLst>
      <p:ext uri="{BB962C8B-B14F-4D97-AF65-F5344CB8AC3E}">
        <p14:creationId xmlns:p14="http://schemas.microsoft.com/office/powerpoint/2010/main" val="147155290"/>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2Center"/>
          <p:cNvSpPr txBox="1"/>
          <p:nvPr/>
        </p:nvSpPr>
        <p:spPr>
          <a:xfrm>
            <a:off x="375558" y="2321816"/>
            <a:ext cx="4197100" cy="3578086"/>
          </a:xfrm>
          <a:prstGeom prst="rect">
            <a:avLst/>
          </a:prstGeom>
          <a:noFill/>
        </p:spPr>
        <p:txBody>
          <a:bodyPr vertOverflow="clip" wrap="square" lIns="0" tIns="0" rIns="0" bIns="0" rtlCol="0" anchor="t"/>
          <a:lstStyle/>
          <a:p>
            <a:pPr>
              <a:lnSpc>
                <a:spcPct val="120000"/>
              </a:lnSpc>
            </a:pPr>
            <a:r>
              <a:rPr lang="en-US" sz="1100" b="1" i="1" spc="62" noProof="1"/>
              <a:t>AI description:</a:t>
            </a:r>
            <a:br>
              <a:rPr lang="en-US" sz="1100" spc="62" noProof="1"/>
            </a:br>
            <a:r>
              <a:rPr lang="en-US" sz="1100" spc="62" noProof="1"/>
              <a:t>- Family &amp; love received the highest satisfaction at the top level (7) with 44%, indicating strong fulfillment in this area.</a:t>
            </a:r>
            <a:br>
              <a:rPr lang="en-US" sz="1100" spc="62" noProof="1"/>
            </a:br>
            <a:br>
              <a:rPr lang="en-US" sz="1100" spc="62" noProof="1"/>
            </a:br>
            <a:r>
              <a:rPr lang="en-US" sz="1100" spc="62" noProof="1"/>
              <a:t>- Knowledge &amp; learning and friends &amp; social connection also show high satisfaction, with 43% and 38% respectively rating them 6 out of 7.</a:t>
            </a:r>
            <a:br>
              <a:rPr lang="en-US" sz="1100" spc="62" noProof="1"/>
            </a:br>
            <a:br>
              <a:rPr lang="en-US" sz="1100" spc="62" noProof="1"/>
            </a:br>
            <a:r>
              <a:rPr lang="en-US" sz="1100" spc="62" noProof="1"/>
              <a:t>- Career &amp; financial stability has the highest dissatisfaction, with 13% rating it at the lowest level (1), reflecting more concern in this area.</a:t>
            </a:r>
            <a:br>
              <a:rPr lang="en-US" sz="1100" spc="62" noProof="1"/>
            </a:br>
            <a:br>
              <a:rPr lang="en-US" sz="1100" spc="62" noProof="1"/>
            </a:br>
            <a:r>
              <a:rPr lang="en-US" sz="1100" spc="62" noProof="1"/>
              <a:t>- Health &amp; physical well-being and emotional well-being have a balanced distribution, but fewer respondents rated them at the highest satisfaction level compared to family and social connections.</a:t>
            </a:r>
          </a:p>
        </p:txBody>
      </p:sp>
      <p:sp>
        <p:nvSpPr>
          <p:cNvPr id="3" name="Title1Center">
            <a:extLst>
              <a:ext uri="{FF2B5EF4-FFF2-40B4-BE49-F238E27FC236}">
                <a16:creationId xmlns:a16="http://schemas.microsoft.com/office/drawing/2014/main" id="{418568B1-F9D9-957D-16C6-F4C41C3B5A9D}"/>
              </a:ext>
            </a:extLst>
          </p:cNvPr>
          <p:cNvSpPr>
            <a:spLocks noGrp="1"/>
          </p:cNvSpPr>
          <p:nvPr>
            <p:ph type="body" sz="quarter" idx="22"/>
          </p:nvPr>
        </p:nvSpPr>
        <p:spPr>
          <a:xfrm>
            <a:off x="375558" y="403201"/>
            <a:ext cx="4726529" cy="2134947"/>
          </a:xfrm>
        </p:spPr>
        <p:txBody>
          <a:bodyPr lIns="0" tIns="0" rIns="0" bIns="0" anchor="ctr"/>
          <a:lstStyle/>
          <a:p>
            <a:r>
              <a:rPr lang="en-US" sz="4000" noProof="1"/>
              <a:t>Life satisfaction  </a:t>
            </a:r>
          </a:p>
        </p:txBody>
      </p:sp>
      <p:sp>
        <p:nvSpPr>
          <p:cNvPr id="4" name="Slide Number Placeholder 3">
            <a:extLst>
              <a:ext uri="{FF2B5EF4-FFF2-40B4-BE49-F238E27FC236}">
                <a16:creationId xmlns:a16="http://schemas.microsoft.com/office/drawing/2014/main" id="{93455A38-2647-B6B7-C9A0-FCBCBB803926}"/>
              </a:ext>
            </a:extLst>
          </p:cNvPr>
          <p:cNvSpPr txBox="1">
            <a:spLocks/>
          </p:cNvSpPr>
          <p:nvPr/>
        </p:nvSpPr>
        <p:spPr>
          <a:xfrm>
            <a:off x="594000" y="6314304"/>
            <a:ext cx="531415" cy="465066"/>
          </a:xfrm>
          <a:prstGeom prst="rect">
            <a:avLst/>
          </a:prstGeom>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2DE29D7-3630-4216-8240-D5FF8217132B}" type="slidenum">
              <a:rPr lang="en-US" sz="1100" noProof="1" smtClean="0">
                <a:solidFill>
                  <a:schemeClr val="bg1">
                    <a:lumMod val="85000"/>
                  </a:schemeClr>
                </a:solidFill>
              </a:rPr>
              <a:pPr/>
              <a:t>10</a:t>
            </a:fld>
            <a:endParaRPr lang="en-US" sz="1100" noProof="1">
              <a:solidFill>
                <a:schemeClr val="bg1">
                  <a:lumMod val="85000"/>
                </a:schemeClr>
              </a:solidFill>
            </a:endParaRPr>
          </a:p>
        </p:txBody>
      </p:sp>
      <p:sp>
        <p:nvSpPr>
          <p:cNvPr id="2" name="FooterCenter">
            <a:extLst>
              <a:ext uri="{FF2B5EF4-FFF2-40B4-BE49-F238E27FC236}">
                <a16:creationId xmlns:a16="http://schemas.microsoft.com/office/drawing/2014/main" id="{50F052E1-2261-D3A5-0E70-05703A8F9B53}"/>
              </a:ext>
            </a:extLst>
          </p:cNvPr>
          <p:cNvSpPr/>
          <p:nvPr/>
        </p:nvSpPr>
        <p:spPr>
          <a:xfrm flipH="1">
            <a:off x="7489456" y="0"/>
            <a:ext cx="4702542" cy="403761"/>
          </a:xfrm>
          <a:prstGeom prst="rect">
            <a:avLst/>
          </a:prstGeom>
          <a:ln>
            <a:noFill/>
          </a:ln>
        </p:spPr>
        <p:txBody>
          <a:bodyPr wrap="square" lIns="90000" tIns="90000" rIns="90000" bIns="90000" anchor="t">
            <a:noAutofit/>
          </a:bodyPr>
          <a:lstStyle/>
          <a:p>
            <a:pPr marL="0" marR="0" lvl="0" indent="0" algn="r" fontAlgn="ctr"/>
            <a:r>
              <a:rPr lang="en-US" sz="1100" b="0" i="0" u="none" strike="noStrike" noProof="1">
                <a:solidFill>
                  <a:schemeClr val="tx1">
                    <a:alpha val="7869"/>
                  </a:schemeClr>
                </a:solidFill>
              </a:rPr>
              <a:t>Life survey </a:t>
            </a:r>
          </a:p>
        </p:txBody>
      </p:sp>
      <p:sp>
        <p:nvSpPr>
          <p:cNvPr id="5" name="BodyFooterCenter">
            <a:extLst>
              <a:ext uri="{FF2B5EF4-FFF2-40B4-BE49-F238E27FC236}">
                <a16:creationId xmlns:a16="http://schemas.microsoft.com/office/drawing/2014/main" id="{40441E01-84BE-20C0-D9F4-615C21159E30}"/>
              </a:ext>
            </a:extLst>
          </p:cNvPr>
          <p:cNvSpPr/>
          <p:nvPr/>
        </p:nvSpPr>
        <p:spPr>
          <a:xfrm>
            <a:off x="1230336" y="6326561"/>
            <a:ext cx="5429665" cy="440551"/>
          </a:xfrm>
          <a:prstGeom prst="rect">
            <a:avLst/>
          </a:prstGeom>
          <a:ln>
            <a:noFill/>
          </a:ln>
        </p:spPr>
        <p:txBody>
          <a:bodyPr wrap="square" lIns="0" tIns="0" rIns="0" bIns="0" anchor="ctr">
            <a:noAutofit/>
          </a:bodyPr>
          <a:lstStyle/>
          <a:p>
            <a:r>
              <a:rPr lang="en-US" sz="1000" noProof="1">
                <a:solidFill>
                  <a:schemeClr val="tx1">
                    <a:lumMod val="50000"/>
                    <a:lumOff val="50000"/>
                  </a:schemeClr>
                </a:solidFill>
              </a:rPr>
              <a:t>Grade these aspects in your life currently:</a:t>
            </a:r>
          </a:p>
        </p:txBody>
      </p:sp>
      <p:grpSp>
        <p:nvGrpSpPr>
          <p:cNvPr id="5000" name="BodyContent"/>
          <p:cNvGrpSpPr/>
          <p:nvPr/>
        </p:nvGrpSpPr>
        <p:grpSpPr>
          <a:xfrm>
            <a:off x="5652000" y="720000"/>
            <a:ext cx="5652000" cy="5256000"/>
            <a:chOff x="5652000" y="720000"/>
            <a:chExt cx="5652000" cy="5256000"/>
          </a:xfrm>
        </p:grpSpPr>
        <p:graphicFrame>
          <p:nvGraphicFramePr>
            <p:cNvPr id="5002" name="BodyContentTable"/>
            <p:cNvGraphicFramePr>
              <a:graphicFrameLocks/>
            </p:cNvGraphicFramePr>
            <p:nvPr>
              <p:extLst>
                <p:ext uri="{D42A27DB-BD31-4B8C-83A1-F6EECF244321}">
                  <p14:modId xmlns:p14="http://schemas.microsoft.com/office/powerpoint/2010/main" val="731845143"/>
                </p:ext>
              </p:extLst>
            </p:nvPr>
          </p:nvGraphicFramePr>
          <p:xfrm>
            <a:off x="5652000" y="720000"/>
            <a:ext cx="5652000" cy="5256000"/>
          </p:xfrm>
          <a:graphic>
            <a:graphicData uri="http://schemas.openxmlformats.org/drawingml/2006/chart">
              <c:chart xmlns:c="http://schemas.openxmlformats.org/drawingml/2006/chart" xmlns:r="http://schemas.openxmlformats.org/officeDocument/2006/relationships" r:id="rId2"/>
            </a:graphicData>
          </a:graphic>
        </p:graphicFrame>
      </p:grpSp>
    </p:spTree>
    <p:extLst>
      <p:ext uri="{BB962C8B-B14F-4D97-AF65-F5344CB8AC3E}">
        <p14:creationId xmlns:p14="http://schemas.microsoft.com/office/powerpoint/2010/main" val="676069684"/>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 name="Title2Center"/>
          <p:cNvSpPr txBox="1"/>
          <p:nvPr/>
        </p:nvSpPr>
        <p:spPr>
          <a:xfrm>
            <a:off x="6660001" y="1692000"/>
            <a:ext cx="4702543" cy="4415195"/>
          </a:xfrm>
          <a:prstGeom prst="rect">
            <a:avLst/>
          </a:prstGeom>
          <a:noFill/>
        </p:spPr>
        <p:txBody>
          <a:bodyPr vertOverflow="clip" wrap="square" lIns="0" tIns="0" rIns="0" bIns="0" rtlCol="0" anchor="ctr"/>
          <a:lstStyle/>
          <a:p>
            <a:pPr>
              <a:lnSpc>
                <a:spcPct val="120000"/>
              </a:lnSpc>
            </a:pPr>
            <a:r>
              <a:rPr lang="en-US" sz="1200" b="1" i="1" spc="62" noProof="1"/>
              <a:t>AI description:</a:t>
            </a:r>
            <a:br>
              <a:rPr lang="en-US" sz="1200" spc="62" noProof="1"/>
            </a:br>
            <a:r>
              <a:rPr lang="en-US" sz="1200" spc="62" noProof="1"/>
              <a:t>- Family &amp; love received the highest satisfaction at the top level (7) with 44%, indicating strong fulfillment in this area.</a:t>
            </a:r>
            <a:br>
              <a:rPr lang="en-US" sz="1200" spc="62" noProof="1"/>
            </a:br>
            <a:br>
              <a:rPr lang="en-US" sz="1200" spc="62" noProof="1"/>
            </a:br>
            <a:r>
              <a:rPr lang="en-US" sz="1200" spc="62" noProof="1"/>
              <a:t>- Knowledge &amp; learning and friends &amp; social connection also show high satisfaction, with 43% and 38% respectively rating them 6 out of 7.</a:t>
            </a:r>
            <a:br>
              <a:rPr lang="en-US" sz="1200" spc="62" noProof="1"/>
            </a:br>
            <a:br>
              <a:rPr lang="en-US" sz="1200" spc="62" noProof="1"/>
            </a:br>
            <a:r>
              <a:rPr lang="en-US" sz="1200" spc="62" noProof="1"/>
              <a:t>- Career &amp; financial stability has the highest dissatisfaction, with 13% rating it at the lowest level (1), reflecting more concern in this area.</a:t>
            </a:r>
            <a:br>
              <a:rPr lang="en-US" sz="1200" spc="62" noProof="1"/>
            </a:br>
            <a:br>
              <a:rPr lang="en-US" sz="1200" spc="62" noProof="1"/>
            </a:br>
            <a:r>
              <a:rPr lang="en-US" sz="1200" spc="62" noProof="1"/>
              <a:t>- Health &amp; physical well-being and emotional well-being have a balanced distribution, but fewer respondents rated them at the highest satisfaction level compared to family and social connections.</a:t>
            </a:r>
          </a:p>
        </p:txBody>
      </p:sp>
      <p:sp>
        <p:nvSpPr>
          <p:cNvPr id="2" name="Title1Center">
            <a:extLst>
              <a:ext uri="{FF2B5EF4-FFF2-40B4-BE49-F238E27FC236}">
                <a16:creationId xmlns:a16="http://schemas.microsoft.com/office/drawing/2014/main" id="{09011D88-30D8-BDDC-428D-AA267B36FAE1}"/>
              </a:ext>
            </a:extLst>
          </p:cNvPr>
          <p:cNvSpPr>
            <a:spLocks noGrp="1"/>
          </p:cNvSpPr>
          <p:nvPr>
            <p:ph type="title"/>
          </p:nvPr>
        </p:nvSpPr>
        <p:spPr>
          <a:xfrm>
            <a:off x="592666" y="543697"/>
            <a:ext cx="9384365" cy="1310111"/>
          </a:xfrm>
        </p:spPr>
        <p:txBody>
          <a:bodyPr lIns="0" bIns="0" anchor="ctr">
            <a:noAutofit/>
          </a:bodyPr>
          <a:lstStyle/>
          <a:p>
            <a:r>
              <a:rPr lang="en-US" sz="3800" noProof="1"/>
              <a:t>Life satisfaction  </a:t>
            </a:r>
          </a:p>
        </p:txBody>
      </p:sp>
      <p:sp>
        <p:nvSpPr>
          <p:cNvPr id="4" name="FooterCenter">
            <a:extLst>
              <a:ext uri="{FF2B5EF4-FFF2-40B4-BE49-F238E27FC236}">
                <a16:creationId xmlns:a16="http://schemas.microsoft.com/office/drawing/2014/main" id="{50F052E1-2261-D3A5-0E70-05703A8F9B53}"/>
              </a:ext>
            </a:extLst>
          </p:cNvPr>
          <p:cNvSpPr/>
          <p:nvPr/>
        </p:nvSpPr>
        <p:spPr>
          <a:xfrm flipH="1">
            <a:off x="7489456" y="0"/>
            <a:ext cx="4702542" cy="403761"/>
          </a:xfrm>
          <a:prstGeom prst="rect">
            <a:avLst/>
          </a:prstGeom>
          <a:ln>
            <a:noFill/>
          </a:ln>
        </p:spPr>
        <p:txBody>
          <a:bodyPr wrap="square" lIns="90000" tIns="90000" rIns="90000" bIns="90000" anchor="t">
            <a:noAutofit/>
          </a:bodyPr>
          <a:lstStyle/>
          <a:p>
            <a:pPr marL="0" marR="0" lvl="0" indent="0" algn="r" fontAlgn="ctr"/>
            <a:r>
              <a:rPr lang="en-US" sz="1100" b="0" i="0" u="none" strike="noStrike" noProof="1">
                <a:solidFill>
                  <a:schemeClr val="tx1">
                    <a:alpha val="7869"/>
                  </a:schemeClr>
                </a:solidFill>
              </a:rPr>
              <a:t>Life survey </a:t>
            </a:r>
          </a:p>
        </p:txBody>
      </p:sp>
      <p:sp>
        <p:nvSpPr>
          <p:cNvPr id="5" name="BodyFooterCenter">
            <a:extLst>
              <a:ext uri="{FF2B5EF4-FFF2-40B4-BE49-F238E27FC236}">
                <a16:creationId xmlns:a16="http://schemas.microsoft.com/office/drawing/2014/main" id="{40441E01-84BE-20C0-D9F4-615C21159E30}"/>
              </a:ext>
            </a:extLst>
          </p:cNvPr>
          <p:cNvSpPr/>
          <p:nvPr/>
        </p:nvSpPr>
        <p:spPr>
          <a:xfrm>
            <a:off x="1230336" y="6326561"/>
            <a:ext cx="5429665" cy="440551"/>
          </a:xfrm>
          <a:prstGeom prst="rect">
            <a:avLst/>
          </a:prstGeom>
          <a:ln>
            <a:noFill/>
          </a:ln>
        </p:spPr>
        <p:txBody>
          <a:bodyPr wrap="square" lIns="0" tIns="0" rIns="0" bIns="0" anchor="ctr">
            <a:noAutofit/>
          </a:bodyPr>
          <a:lstStyle/>
          <a:p>
            <a:r>
              <a:rPr lang="en-US" sz="1000" noProof="1">
                <a:solidFill>
                  <a:schemeClr val="tx1">
                    <a:lumMod val="50000"/>
                    <a:lumOff val="50000"/>
                  </a:schemeClr>
                </a:solidFill>
              </a:rPr>
              <a:t>Grade these aspects in your life currently:</a:t>
            </a:r>
          </a:p>
        </p:txBody>
      </p:sp>
      <p:sp>
        <p:nvSpPr>
          <p:cNvPr id="12" name="Slide Number Placeholder 3">
            <a:extLst>
              <a:ext uri="{FF2B5EF4-FFF2-40B4-BE49-F238E27FC236}">
                <a16:creationId xmlns:a16="http://schemas.microsoft.com/office/drawing/2014/main" id="{B7ABC75D-5674-E669-7E40-AAA013ACECDE}"/>
              </a:ext>
            </a:extLst>
          </p:cNvPr>
          <p:cNvSpPr>
            <a:spLocks noGrp="1"/>
          </p:cNvSpPr>
          <p:nvPr>
            <p:ph type="sldNum" sz="quarter" idx="24"/>
          </p:nvPr>
        </p:nvSpPr>
        <p:spPr>
          <a:xfrm>
            <a:off x="594000" y="6314304"/>
            <a:ext cx="531415" cy="465066"/>
          </a:xfrm>
        </p:spPr>
        <p:txBody>
          <a:bodyPr/>
          <a:lstStyle/>
          <a:p>
            <a:fld id="{A2DE29D7-3630-4216-8240-D5FF8217132B}" type="slidenum">
              <a:rPr lang="en-US" sz="1100" noProof="1" smtClean="0">
                <a:solidFill>
                  <a:schemeClr val="bg1">
                    <a:lumMod val="85000"/>
                  </a:schemeClr>
                </a:solidFill>
              </a:rPr>
              <a:pPr/>
              <a:t>11</a:t>
            </a:fld>
            <a:endParaRPr lang="en-US" sz="1100" noProof="1">
              <a:solidFill>
                <a:schemeClr val="bg1">
                  <a:lumMod val="85000"/>
                </a:schemeClr>
              </a:solidFill>
            </a:endParaRPr>
          </a:p>
        </p:txBody>
      </p:sp>
      <p:sp>
        <p:nvSpPr>
          <p:cNvPr id="3" name="TextBox 2">
            <a:extLst>
              <a:ext uri="{FF2B5EF4-FFF2-40B4-BE49-F238E27FC236}">
                <a16:creationId xmlns:a16="http://schemas.microsoft.com/office/drawing/2014/main" id="{EE95A53E-DB46-E0FB-14DF-465FB6770539}"/>
              </a:ext>
            </a:extLst>
          </p:cNvPr>
          <p:cNvSpPr txBox="1"/>
          <p:nvPr/>
        </p:nvSpPr>
        <p:spPr>
          <a:xfrm>
            <a:off x="11101388" y="6629400"/>
            <a:ext cx="0" cy="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84629" tIns="84629" rIns="84629" bIns="84629" rtlCol="0">
            <a:normAutofit fontScale="25000" lnSpcReduction="20000"/>
          </a:bodyPr>
          <a:lstStyle/>
          <a:p>
            <a:pPr algn="l" hangingPunct="1"/>
            <a:endParaRPr kumimoji="0" lang="en-US" sz="6900" b="0" i="0" u="none" strike="noStrike" kern="0" cap="none" spc="0" normalizeH="0" baseline="0" noProof="1">
              <a:ln>
                <a:noFill/>
              </a:ln>
              <a:solidFill>
                <a:srgbClr val="FFFFFF"/>
              </a:solidFill>
              <a:effectLst/>
              <a:uLnTx/>
              <a:uFillTx/>
              <a:latin typeface="Catamaran Bold"/>
              <a:cs typeface="Catamaran Bold"/>
              <a:sym typeface="Catamaran Bold"/>
            </a:endParaRPr>
          </a:p>
        </p:txBody>
      </p:sp>
      <p:grpSp>
        <p:nvGrpSpPr>
          <p:cNvPr id="5000" name="BodyContent"/>
          <p:cNvGrpSpPr/>
          <p:nvPr/>
        </p:nvGrpSpPr>
        <p:grpSpPr>
          <a:xfrm>
            <a:off x="612000" y="2160000"/>
            <a:ext cx="5760000" cy="3816000"/>
            <a:chOff x="612000" y="2160000"/>
            <a:chExt cx="5760000" cy="3816000"/>
          </a:xfrm>
        </p:grpSpPr>
        <p:graphicFrame>
          <p:nvGraphicFramePr>
            <p:cNvPr id="5002" name="BodyContentTable"/>
            <p:cNvGraphicFramePr>
              <a:graphicFrameLocks/>
            </p:cNvGraphicFramePr>
            <p:nvPr>
              <p:extLst>
                <p:ext uri="{D42A27DB-BD31-4B8C-83A1-F6EECF244321}">
                  <p14:modId xmlns:p14="http://schemas.microsoft.com/office/powerpoint/2010/main" val="1966502021"/>
                </p:ext>
              </p:extLst>
            </p:nvPr>
          </p:nvGraphicFramePr>
          <p:xfrm>
            <a:off x="612000" y="2160000"/>
            <a:ext cx="5760000" cy="3434400"/>
          </p:xfrm>
          <a:graphic>
            <a:graphicData uri="http://schemas.openxmlformats.org/drawingml/2006/table">
              <a:tbl>
                <a:tblPr/>
                <a:tblGrid>
                  <a:gridCol w="2124000">
                    <a:extLst>
                      <a:ext uri="{9D8B030D-6E8A-4147-A177-3AD203B41FA5}">
                        <a16:colId xmlns:a16="http://schemas.microsoft.com/office/drawing/2014/main" val="20000"/>
                      </a:ext>
                    </a:extLst>
                  </a:gridCol>
                  <a:gridCol w="1062000">
                    <a:extLst>
                      <a:ext uri="{9D8B030D-6E8A-4147-A177-3AD203B41FA5}">
                        <a16:colId xmlns:a16="http://schemas.microsoft.com/office/drawing/2014/main" val="20001"/>
                      </a:ext>
                    </a:extLst>
                  </a:gridCol>
                  <a:gridCol w="1062000">
                    <a:extLst>
                      <a:ext uri="{9D8B030D-6E8A-4147-A177-3AD203B41FA5}">
                        <a16:colId xmlns:a16="http://schemas.microsoft.com/office/drawing/2014/main" val="20002"/>
                      </a:ext>
                    </a:extLst>
                  </a:gridCol>
                  <a:gridCol w="756000">
                    <a:extLst>
                      <a:ext uri="{9D8B030D-6E8A-4147-A177-3AD203B41FA5}">
                        <a16:colId xmlns:a16="http://schemas.microsoft.com/office/drawing/2014/main" val="20003"/>
                      </a:ext>
                    </a:extLst>
                  </a:gridCol>
                  <a:gridCol w="756000">
                    <a:extLst>
                      <a:ext uri="{9D8B030D-6E8A-4147-A177-3AD203B41FA5}">
                        <a16:colId xmlns:a16="http://schemas.microsoft.com/office/drawing/2014/main" val="20004"/>
                      </a:ext>
                    </a:extLst>
                  </a:gridCol>
                </a:tblGrid>
                <a:tr h="381600">
                  <a:tc>
                    <a:txBody>
                      <a:bodyPr/>
                      <a:lstStyle/>
                      <a:p>
                        <a:pPr algn="ctr" fontAlgn="ctr">
                          <a:defRPr spc="50"/>
                        </a:pPr>
                        <a:endParaRPr lang="en-US" sz="1100" noProof="1"/>
                      </a:p>
                    </a:txBody>
                    <a:tcPr marL="72000" marR="72000" marT="0" marB="0" anchor="ctr">
                      <a:lnL>
                        <a:noFill/>
                      </a:lnL>
                      <a:lnR>
                        <a:noFill/>
                      </a:lnR>
                      <a:lnT>
                        <a:noFill/>
                      </a:lnT>
                      <a:lnB>
                        <a:noFill/>
                      </a:lnB>
                    </a:tcPr>
                  </a:tc>
                  <a:tc>
                    <a:txBody>
                      <a:bodyPr/>
                      <a:lstStyle/>
                      <a:p>
                        <a:pPr algn="ctr" fontAlgn="ctr">
                          <a:defRPr spc="50"/>
                        </a:pPr>
                        <a:endParaRPr lang="en-US" sz="1100" noProof="1"/>
                      </a:p>
                    </a:txBody>
                    <a:tcPr marL="72000" marR="72000" marT="0" marB="0" anchor="ctr">
                      <a:lnL>
                        <a:noFill/>
                      </a:lnL>
                      <a:lnR>
                        <a:noFill/>
                      </a:lnR>
                      <a:lnT>
                        <a:noFill/>
                      </a:lnT>
                      <a:lnB>
                        <a:noFill/>
                      </a:lnB>
                    </a:tcPr>
                  </a:tc>
                  <a:tc>
                    <a:txBody>
                      <a:bodyPr/>
                      <a:lstStyle/>
                      <a:p>
                        <a:pPr algn="ctr" fontAlgn="ctr">
                          <a:defRPr spc="50"/>
                        </a:pPr>
                        <a:endParaRPr lang="en-US" sz="1100" noProof="1"/>
                      </a:p>
                    </a:txBody>
                    <a:tcPr marL="72000" marR="72000" marT="0" marB="0" anchor="ctr">
                      <a:lnL>
                        <a:noFill/>
                      </a:lnL>
                      <a:lnR>
                        <a:noFill/>
                      </a:lnR>
                      <a:lnT>
                        <a:noFill/>
                      </a:lnT>
                      <a:lnB>
                        <a:noFill/>
                      </a:lnB>
                    </a:tcPr>
                  </a:tc>
                  <a:tc>
                    <a:txBody>
                      <a:bodyPr/>
                      <a:lstStyle/>
                      <a:p>
                        <a:pPr algn="ctr" fontAlgn="ctr">
                          <a:defRPr spc="50"/>
                        </a:pPr>
                        <a:endParaRPr lang="en-US" sz="1100" noProof="1"/>
                      </a:p>
                    </a:txBody>
                    <a:tcPr marL="72000" marR="72000" marT="0" marB="0" anchor="ctr">
                      <a:lnL>
                        <a:noFill/>
                      </a:lnL>
                      <a:lnR>
                        <a:noFill/>
                      </a:lnR>
                      <a:lnT>
                        <a:noFill/>
                      </a:lnT>
                      <a:lnB>
                        <a:noFill/>
                      </a:lnB>
                    </a:tcPr>
                  </a:tc>
                  <a:tc>
                    <a:txBody>
                      <a:bodyPr/>
                      <a:lstStyle/>
                      <a:p>
                        <a:pPr algn="ctr" fontAlgn="ctr">
                          <a:defRPr spc="50"/>
                        </a:pPr>
                        <a:endParaRPr lang="en-US" sz="1100" noProof="1"/>
                      </a:p>
                    </a:txBody>
                    <a:tcPr marL="72000" marR="72000" marT="0" marB="0" anchor="ctr">
                      <a:lnL>
                        <a:noFill/>
                      </a:lnL>
                      <a:lnR>
                        <a:noFill/>
                      </a:lnR>
                      <a:lnT>
                        <a:noFill/>
                      </a:lnT>
                      <a:lnB>
                        <a:noFill/>
                      </a:lnB>
                    </a:tcPr>
                  </a:tc>
                  <a:extLst>
                    <a:ext uri="{0D108BD9-81ED-4DB2-BD59-A6C34878D82A}">
                      <a16:rowId xmlns:a16="http://schemas.microsoft.com/office/drawing/2014/main" val="10000"/>
                    </a:ext>
                  </a:extLst>
                </a:tr>
                <a:tr h="381600">
                  <a:tc>
                    <a:txBody>
                      <a:bodyPr/>
                      <a:lstStyle/>
                      <a:p>
                        <a:pPr algn="r" fontAlgn="ctr">
                          <a:defRPr spc="50"/>
                        </a:pPr>
                        <a:endParaRPr lang="en-US" sz="1100" noProof="1"/>
                      </a:p>
                    </a:txBody>
                    <a:tcPr marL="72000" marR="72000" marT="0" marB="0" anchor="ctr">
                      <a:lnL>
                        <a:noFill/>
                      </a:lnL>
                      <a:lnR>
                        <a:noFill/>
                      </a:lnR>
                      <a:lnT>
                        <a:noFill/>
                      </a:lnT>
                      <a:lnB>
                        <a:noFill/>
                      </a:lnB>
                    </a:tcPr>
                  </a:tc>
                  <a:tc>
                    <a:txBody>
                      <a:bodyPr/>
                      <a:lstStyle/>
                      <a:p>
                        <a:pPr algn="r" fontAlgn="ctr">
                          <a:defRPr spc="50"/>
                        </a:pPr>
                        <a:endParaRPr lang="en-US" sz="1100" noProof="1"/>
                      </a:p>
                    </a:txBody>
                    <a:tcPr marL="72000" marR="72000" marT="0" marB="0" anchor="ctr">
                      <a:lnL>
                        <a:noFill/>
                      </a:lnL>
                      <a:lnR>
                        <a:noFill/>
                      </a:lnR>
                      <a:lnT>
                        <a:noFill/>
                      </a:lnT>
                      <a:lnB>
                        <a:noFill/>
                      </a:lnB>
                    </a:tcPr>
                  </a:tc>
                  <a:tc>
                    <a:txBody>
                      <a:bodyPr/>
                      <a:lstStyle/>
                      <a:p>
                        <a:pPr algn="r" fontAlgn="ctr">
                          <a:defRPr spc="50"/>
                        </a:pPr>
                        <a:endParaRPr lang="en-US" sz="1100" noProof="1"/>
                      </a:p>
                    </a:txBody>
                    <a:tcPr marL="72000" marR="72000" marT="0" marB="0" anchor="ctr">
                      <a:lnL>
                        <a:noFill/>
                      </a:lnL>
                      <a:lnR>
                        <a:noFill/>
                      </a:lnR>
                      <a:lnT>
                        <a:noFill/>
                      </a:lnT>
                      <a:lnB>
                        <a:noFill/>
                      </a:lnB>
                    </a:tcPr>
                  </a:tc>
                  <a:tc>
                    <a:txBody>
                      <a:bodyPr/>
                      <a:lstStyle/>
                      <a:p>
                        <a:pPr algn="ctr" fontAlgn="ctr">
                          <a:defRPr spc="50"/>
                        </a:pPr>
                        <a:r>
                          <a:rPr lang="en-US" sz="900" spc="50" noProof="1"/>
                          <a:t>63</a:t>
                        </a:r>
                      </a:p>
                    </a:txBody>
                    <a:tcPr marL="72000" marR="72000" marT="0" marB="0" anchor="ctr">
                      <a:lnL>
                        <a:noFill/>
                      </a:lnL>
                      <a:lnR>
                        <a:noFill/>
                      </a:lnR>
                      <a:lnT>
                        <a:noFill/>
                      </a:lnT>
                      <a:lnB>
                        <a:noFill/>
                      </a:lnB>
                    </a:tcPr>
                  </a:tc>
                  <a:tc>
                    <a:txBody>
                      <a:bodyPr/>
                      <a:lstStyle/>
                      <a:p>
                        <a:pPr algn="ctr" fontAlgn="ctr">
                          <a:defRPr spc="50"/>
                        </a:pPr>
                        <a:r>
                          <a:rPr lang="en-US" sz="900" spc="50" noProof="1"/>
                          <a:t>4.8</a:t>
                        </a:r>
                      </a:p>
                    </a:txBody>
                    <a:tcPr marL="72000" marR="72000" marT="0" marB="0" anchor="ctr">
                      <a:lnL>
                        <a:noFill/>
                      </a:lnL>
                      <a:lnR>
                        <a:noFill/>
                      </a:lnR>
                      <a:lnT>
                        <a:noFill/>
                      </a:lnT>
                      <a:lnB>
                        <a:noFill/>
                      </a:lnB>
                    </a:tcPr>
                  </a:tc>
                  <a:extLst>
                    <a:ext uri="{0D108BD9-81ED-4DB2-BD59-A6C34878D82A}">
                      <a16:rowId xmlns:a16="http://schemas.microsoft.com/office/drawing/2014/main" val="10001"/>
                    </a:ext>
                  </a:extLst>
                </a:tr>
                <a:tr h="381600">
                  <a:tc>
                    <a:txBody>
                      <a:bodyPr/>
                      <a:lstStyle/>
                      <a:p>
                        <a:pPr algn="r" fontAlgn="ctr">
                          <a:defRPr spc="50"/>
                        </a:pPr>
                        <a:endParaRPr lang="en-US" sz="1100" noProof="1"/>
                      </a:p>
                    </a:txBody>
                    <a:tcPr marL="72000" marR="72000" marT="0" marB="0" anchor="ctr">
                      <a:lnL>
                        <a:noFill/>
                      </a:lnL>
                      <a:lnR>
                        <a:noFill/>
                      </a:lnR>
                      <a:lnT>
                        <a:noFill/>
                      </a:lnT>
                      <a:lnB>
                        <a:noFill/>
                      </a:lnB>
                      <a:solidFill>
                        <a:srgbClr val="7F7F7F">
                          <a:alpha val="5000"/>
                        </a:srgbClr>
                      </a:solidFill>
                    </a:tcPr>
                  </a:tc>
                  <a:tc>
                    <a:txBody>
                      <a:bodyPr/>
                      <a:lstStyle/>
                      <a:p>
                        <a:pPr algn="r" fontAlgn="ctr">
                          <a:defRPr spc="50"/>
                        </a:pPr>
                        <a:endParaRPr lang="en-US" sz="1100" noProof="1"/>
                      </a:p>
                    </a:txBody>
                    <a:tcPr marL="72000" marR="72000" marT="0" marB="0" anchor="ctr">
                      <a:lnL>
                        <a:noFill/>
                      </a:lnL>
                      <a:lnR>
                        <a:noFill/>
                      </a:lnR>
                      <a:lnT>
                        <a:noFill/>
                      </a:lnT>
                      <a:lnB>
                        <a:noFill/>
                      </a:lnB>
                      <a:solidFill>
                        <a:srgbClr val="7F7F7F">
                          <a:alpha val="5000"/>
                        </a:srgbClr>
                      </a:solidFill>
                    </a:tcPr>
                  </a:tc>
                  <a:tc>
                    <a:txBody>
                      <a:bodyPr/>
                      <a:lstStyle/>
                      <a:p>
                        <a:pPr algn="r" fontAlgn="ctr">
                          <a:defRPr spc="50"/>
                        </a:pPr>
                        <a:endParaRPr lang="en-US" sz="1100" noProof="1"/>
                      </a:p>
                    </a:txBody>
                    <a:tcPr marL="72000" marR="72000" marT="0" marB="0" anchor="ctr">
                      <a:lnL>
                        <a:noFill/>
                      </a:lnL>
                      <a:lnR>
                        <a:noFill/>
                      </a:lnR>
                      <a:lnT>
                        <a:noFill/>
                      </a:lnT>
                      <a:lnB>
                        <a:noFill/>
                      </a:lnB>
                      <a:solidFill>
                        <a:srgbClr val="7F7F7F">
                          <a:alpha val="5000"/>
                        </a:srgbClr>
                      </a:solidFill>
                    </a:tcPr>
                  </a:tc>
                  <a:tc>
                    <a:txBody>
                      <a:bodyPr/>
                      <a:lstStyle/>
                      <a:p>
                        <a:pPr algn="ctr" fontAlgn="ctr">
                          <a:defRPr spc="50"/>
                        </a:pPr>
                        <a:r>
                          <a:rPr lang="en-US" sz="900" spc="50" noProof="1"/>
                          <a:t>75</a:t>
                        </a:r>
                      </a:p>
                    </a:txBody>
                    <a:tcPr marL="72000" marR="72000" marT="0" marB="0" anchor="ctr">
                      <a:lnL>
                        <a:noFill/>
                      </a:lnL>
                      <a:lnR>
                        <a:noFill/>
                      </a:lnR>
                      <a:lnT>
                        <a:noFill/>
                      </a:lnT>
                      <a:lnB>
                        <a:noFill/>
                      </a:lnB>
                      <a:solidFill>
                        <a:srgbClr val="7F7F7F">
                          <a:alpha val="5000"/>
                        </a:srgbClr>
                      </a:solidFill>
                    </a:tcPr>
                  </a:tc>
                  <a:tc>
                    <a:txBody>
                      <a:bodyPr/>
                      <a:lstStyle/>
                      <a:p>
                        <a:pPr algn="ctr" fontAlgn="ctr">
                          <a:defRPr spc="50"/>
                        </a:pPr>
                        <a:r>
                          <a:rPr lang="en-US" sz="900" spc="50" noProof="1"/>
                          <a:t>5.3</a:t>
                        </a:r>
                      </a:p>
                    </a:txBody>
                    <a:tcPr marL="72000" marR="72000" marT="0" marB="0" anchor="ctr">
                      <a:lnL>
                        <a:noFill/>
                      </a:lnL>
                      <a:lnR>
                        <a:noFill/>
                      </a:lnR>
                      <a:lnT>
                        <a:noFill/>
                      </a:lnT>
                      <a:lnB>
                        <a:noFill/>
                      </a:lnB>
                      <a:solidFill>
                        <a:srgbClr val="7F7F7F">
                          <a:alpha val="5000"/>
                        </a:srgbClr>
                      </a:solidFill>
                    </a:tcPr>
                  </a:tc>
                  <a:extLst>
                    <a:ext uri="{0D108BD9-81ED-4DB2-BD59-A6C34878D82A}">
                      <a16:rowId xmlns:a16="http://schemas.microsoft.com/office/drawing/2014/main" val="10002"/>
                    </a:ext>
                  </a:extLst>
                </a:tr>
                <a:tr h="381600">
                  <a:tc>
                    <a:txBody>
                      <a:bodyPr/>
                      <a:lstStyle/>
                      <a:p>
                        <a:pPr algn="r" fontAlgn="ctr">
                          <a:defRPr spc="50"/>
                        </a:pPr>
                        <a:endParaRPr lang="en-US" sz="1100" noProof="1"/>
                      </a:p>
                    </a:txBody>
                    <a:tcPr marL="72000" marR="72000" marT="0" marB="0" anchor="ctr">
                      <a:lnL>
                        <a:noFill/>
                      </a:lnL>
                      <a:lnR>
                        <a:noFill/>
                      </a:lnR>
                      <a:lnT>
                        <a:noFill/>
                      </a:lnT>
                      <a:lnB>
                        <a:noFill/>
                      </a:lnB>
                    </a:tcPr>
                  </a:tc>
                  <a:tc>
                    <a:txBody>
                      <a:bodyPr/>
                      <a:lstStyle/>
                      <a:p>
                        <a:pPr algn="r" fontAlgn="ctr">
                          <a:defRPr spc="50"/>
                        </a:pPr>
                        <a:endParaRPr lang="en-US" sz="1100" noProof="1"/>
                      </a:p>
                    </a:txBody>
                    <a:tcPr marL="72000" marR="72000" marT="0" marB="0" anchor="ctr">
                      <a:lnL>
                        <a:noFill/>
                      </a:lnL>
                      <a:lnR>
                        <a:noFill/>
                      </a:lnR>
                      <a:lnT>
                        <a:noFill/>
                      </a:lnT>
                      <a:lnB>
                        <a:noFill/>
                      </a:lnB>
                    </a:tcPr>
                  </a:tc>
                  <a:tc>
                    <a:txBody>
                      <a:bodyPr/>
                      <a:lstStyle/>
                      <a:p>
                        <a:pPr algn="r" fontAlgn="ctr">
                          <a:defRPr spc="50"/>
                        </a:pPr>
                        <a:endParaRPr lang="en-US" sz="1100" noProof="1"/>
                      </a:p>
                    </a:txBody>
                    <a:tcPr marL="72000" marR="72000" marT="0" marB="0" anchor="ctr">
                      <a:lnL>
                        <a:noFill/>
                      </a:lnL>
                      <a:lnR>
                        <a:noFill/>
                      </a:lnR>
                      <a:lnT>
                        <a:noFill/>
                      </a:lnT>
                      <a:lnB>
                        <a:noFill/>
                      </a:lnB>
                    </a:tcPr>
                  </a:tc>
                  <a:tc>
                    <a:txBody>
                      <a:bodyPr/>
                      <a:lstStyle/>
                      <a:p>
                        <a:pPr algn="ctr" fontAlgn="ctr">
                          <a:defRPr spc="50"/>
                        </a:pPr>
                        <a:r>
                          <a:rPr lang="en-US" sz="900" spc="50" noProof="1"/>
                          <a:t>82</a:t>
                        </a:r>
                      </a:p>
                    </a:txBody>
                    <a:tcPr marL="72000" marR="72000" marT="0" marB="0" anchor="ctr">
                      <a:lnL>
                        <a:noFill/>
                      </a:lnL>
                      <a:lnR>
                        <a:noFill/>
                      </a:lnR>
                      <a:lnT>
                        <a:noFill/>
                      </a:lnT>
                      <a:lnB>
                        <a:noFill/>
                      </a:lnB>
                    </a:tcPr>
                  </a:tc>
                  <a:tc>
                    <a:txBody>
                      <a:bodyPr/>
                      <a:lstStyle/>
                      <a:p>
                        <a:pPr algn="ctr" fontAlgn="ctr">
                          <a:defRPr spc="50"/>
                        </a:pPr>
                        <a:r>
                          <a:rPr lang="en-US" sz="900" spc="50" noProof="1"/>
                          <a:t>5.7</a:t>
                        </a:r>
                      </a:p>
                    </a:txBody>
                    <a:tcPr marL="72000" marR="72000" marT="0" marB="0" anchor="ctr">
                      <a:lnL>
                        <a:noFill/>
                      </a:lnL>
                      <a:lnR>
                        <a:noFill/>
                      </a:lnR>
                      <a:lnT>
                        <a:noFill/>
                      </a:lnT>
                      <a:lnB>
                        <a:noFill/>
                      </a:lnB>
                    </a:tcPr>
                  </a:tc>
                  <a:extLst>
                    <a:ext uri="{0D108BD9-81ED-4DB2-BD59-A6C34878D82A}">
                      <a16:rowId xmlns:a16="http://schemas.microsoft.com/office/drawing/2014/main" val="10003"/>
                    </a:ext>
                  </a:extLst>
                </a:tr>
                <a:tr h="381600">
                  <a:tc>
                    <a:txBody>
                      <a:bodyPr/>
                      <a:lstStyle/>
                      <a:p>
                        <a:pPr algn="r" fontAlgn="ctr">
                          <a:defRPr spc="50"/>
                        </a:pPr>
                        <a:endParaRPr lang="en-US" sz="1100" noProof="1"/>
                      </a:p>
                    </a:txBody>
                    <a:tcPr marL="72000" marR="72000" marT="0" marB="0" anchor="ctr">
                      <a:lnL>
                        <a:noFill/>
                      </a:lnL>
                      <a:lnR>
                        <a:noFill/>
                      </a:lnR>
                      <a:lnT>
                        <a:noFill/>
                      </a:lnT>
                      <a:lnB>
                        <a:noFill/>
                      </a:lnB>
                      <a:solidFill>
                        <a:srgbClr val="7F7F7F">
                          <a:alpha val="5000"/>
                        </a:srgbClr>
                      </a:solidFill>
                    </a:tcPr>
                  </a:tc>
                  <a:tc>
                    <a:txBody>
                      <a:bodyPr/>
                      <a:lstStyle/>
                      <a:p>
                        <a:pPr algn="r" fontAlgn="ctr">
                          <a:defRPr spc="50"/>
                        </a:pPr>
                        <a:endParaRPr lang="en-US" sz="1100" noProof="1"/>
                      </a:p>
                    </a:txBody>
                    <a:tcPr marL="72000" marR="72000" marT="0" marB="0" anchor="ctr">
                      <a:lnL>
                        <a:noFill/>
                      </a:lnL>
                      <a:lnR>
                        <a:noFill/>
                      </a:lnR>
                      <a:lnT>
                        <a:noFill/>
                      </a:lnT>
                      <a:lnB>
                        <a:noFill/>
                      </a:lnB>
                      <a:solidFill>
                        <a:srgbClr val="7F7F7F">
                          <a:alpha val="5000"/>
                        </a:srgbClr>
                      </a:solidFill>
                    </a:tcPr>
                  </a:tc>
                  <a:tc>
                    <a:txBody>
                      <a:bodyPr/>
                      <a:lstStyle/>
                      <a:p>
                        <a:pPr algn="r" fontAlgn="ctr">
                          <a:defRPr spc="50"/>
                        </a:pPr>
                        <a:endParaRPr lang="en-US" sz="1100" noProof="1"/>
                      </a:p>
                    </a:txBody>
                    <a:tcPr marL="72000" marR="72000" marT="0" marB="0" anchor="ctr">
                      <a:lnL>
                        <a:noFill/>
                      </a:lnL>
                      <a:lnR>
                        <a:noFill/>
                      </a:lnR>
                      <a:lnT>
                        <a:noFill/>
                      </a:lnT>
                      <a:lnB>
                        <a:noFill/>
                      </a:lnB>
                      <a:solidFill>
                        <a:srgbClr val="7F7F7F">
                          <a:alpha val="5000"/>
                        </a:srgbClr>
                      </a:solidFill>
                    </a:tcPr>
                  </a:tc>
                  <a:tc>
                    <a:txBody>
                      <a:bodyPr/>
                      <a:lstStyle/>
                      <a:p>
                        <a:pPr algn="ctr" fontAlgn="ctr">
                          <a:defRPr spc="50"/>
                        </a:pPr>
                        <a:r>
                          <a:rPr lang="en-US" sz="900" spc="50" noProof="1"/>
                          <a:t>45</a:t>
                        </a:r>
                      </a:p>
                    </a:txBody>
                    <a:tcPr marL="72000" marR="72000" marT="0" marB="0" anchor="ctr">
                      <a:lnL>
                        <a:noFill/>
                      </a:lnL>
                      <a:lnR>
                        <a:noFill/>
                      </a:lnR>
                      <a:lnT>
                        <a:noFill/>
                      </a:lnT>
                      <a:lnB>
                        <a:noFill/>
                      </a:lnB>
                      <a:solidFill>
                        <a:srgbClr val="7F7F7F">
                          <a:alpha val="5000"/>
                        </a:srgbClr>
                      </a:solidFill>
                    </a:tcPr>
                  </a:tc>
                  <a:tc>
                    <a:txBody>
                      <a:bodyPr/>
                      <a:lstStyle/>
                      <a:p>
                        <a:pPr algn="ctr" fontAlgn="ctr">
                          <a:defRPr spc="50"/>
                        </a:pPr>
                        <a:r>
                          <a:rPr lang="en-US" sz="900" spc="50" noProof="1"/>
                          <a:t>4.2</a:t>
                        </a:r>
                      </a:p>
                    </a:txBody>
                    <a:tcPr marL="72000" marR="72000" marT="0" marB="0" anchor="ctr">
                      <a:lnL>
                        <a:noFill/>
                      </a:lnL>
                      <a:lnR>
                        <a:noFill/>
                      </a:lnR>
                      <a:lnT>
                        <a:noFill/>
                      </a:lnT>
                      <a:lnB>
                        <a:noFill/>
                      </a:lnB>
                      <a:solidFill>
                        <a:srgbClr val="7F7F7F">
                          <a:alpha val="5000"/>
                        </a:srgbClr>
                      </a:solidFill>
                    </a:tcPr>
                  </a:tc>
                  <a:extLst>
                    <a:ext uri="{0D108BD9-81ED-4DB2-BD59-A6C34878D82A}">
                      <a16:rowId xmlns:a16="http://schemas.microsoft.com/office/drawing/2014/main" val="10004"/>
                    </a:ext>
                  </a:extLst>
                </a:tr>
                <a:tr h="381600">
                  <a:tc>
                    <a:txBody>
                      <a:bodyPr/>
                      <a:lstStyle/>
                      <a:p>
                        <a:pPr algn="r" fontAlgn="ctr">
                          <a:defRPr spc="50"/>
                        </a:pPr>
                        <a:endParaRPr lang="en-US" sz="1100" noProof="1"/>
                      </a:p>
                    </a:txBody>
                    <a:tcPr marL="72000" marR="72000" marT="0" marB="0" anchor="ctr">
                      <a:lnL>
                        <a:noFill/>
                      </a:lnL>
                      <a:lnR>
                        <a:noFill/>
                      </a:lnR>
                      <a:lnT>
                        <a:noFill/>
                      </a:lnT>
                      <a:lnB>
                        <a:noFill/>
                      </a:lnB>
                    </a:tcPr>
                  </a:tc>
                  <a:tc>
                    <a:txBody>
                      <a:bodyPr/>
                      <a:lstStyle/>
                      <a:p>
                        <a:pPr algn="r" fontAlgn="ctr">
                          <a:defRPr spc="50"/>
                        </a:pPr>
                        <a:endParaRPr lang="en-US" sz="1100" noProof="1"/>
                      </a:p>
                    </a:txBody>
                    <a:tcPr marL="72000" marR="72000" marT="0" marB="0" anchor="ctr">
                      <a:lnL>
                        <a:noFill/>
                      </a:lnL>
                      <a:lnR>
                        <a:noFill/>
                      </a:lnR>
                      <a:lnT>
                        <a:noFill/>
                      </a:lnT>
                      <a:lnB>
                        <a:noFill/>
                      </a:lnB>
                    </a:tcPr>
                  </a:tc>
                  <a:tc>
                    <a:txBody>
                      <a:bodyPr/>
                      <a:lstStyle/>
                      <a:p>
                        <a:pPr algn="r" fontAlgn="ctr">
                          <a:defRPr spc="50"/>
                        </a:pPr>
                        <a:endParaRPr lang="en-US" sz="1100" noProof="1"/>
                      </a:p>
                    </a:txBody>
                    <a:tcPr marL="72000" marR="72000" marT="0" marB="0" anchor="ctr">
                      <a:lnL>
                        <a:noFill/>
                      </a:lnL>
                      <a:lnR>
                        <a:noFill/>
                      </a:lnR>
                      <a:lnT>
                        <a:noFill/>
                      </a:lnT>
                      <a:lnB>
                        <a:noFill/>
                      </a:lnB>
                    </a:tcPr>
                  </a:tc>
                  <a:tc>
                    <a:txBody>
                      <a:bodyPr/>
                      <a:lstStyle/>
                      <a:p>
                        <a:pPr algn="ctr" fontAlgn="ctr">
                          <a:defRPr spc="50"/>
                        </a:pPr>
                        <a:r>
                          <a:rPr lang="en-US" sz="900" spc="50" noProof="1"/>
                          <a:t>88</a:t>
                        </a:r>
                      </a:p>
                    </a:txBody>
                    <a:tcPr marL="72000" marR="72000" marT="0" marB="0" anchor="ctr">
                      <a:lnL>
                        <a:noFill/>
                      </a:lnL>
                      <a:lnR>
                        <a:noFill/>
                      </a:lnR>
                      <a:lnT>
                        <a:noFill/>
                      </a:lnT>
                      <a:lnB>
                        <a:noFill/>
                      </a:lnB>
                    </a:tcPr>
                  </a:tc>
                  <a:tc>
                    <a:txBody>
                      <a:bodyPr/>
                      <a:lstStyle/>
                      <a:p>
                        <a:pPr algn="ctr" fontAlgn="ctr">
                          <a:defRPr spc="50"/>
                        </a:pPr>
                        <a:r>
                          <a:rPr lang="en-US" sz="900" spc="50" noProof="1"/>
                          <a:t>5.3</a:t>
                        </a:r>
                      </a:p>
                    </a:txBody>
                    <a:tcPr marL="72000" marR="72000" marT="0" marB="0" anchor="ctr">
                      <a:lnL>
                        <a:noFill/>
                      </a:lnL>
                      <a:lnR>
                        <a:noFill/>
                      </a:lnR>
                      <a:lnT>
                        <a:noFill/>
                      </a:lnT>
                      <a:lnB>
                        <a:noFill/>
                      </a:lnB>
                    </a:tcPr>
                  </a:tc>
                  <a:extLst>
                    <a:ext uri="{0D108BD9-81ED-4DB2-BD59-A6C34878D82A}">
                      <a16:rowId xmlns:a16="http://schemas.microsoft.com/office/drawing/2014/main" val="10005"/>
                    </a:ext>
                  </a:extLst>
                </a:tr>
                <a:tr h="381600">
                  <a:tc>
                    <a:txBody>
                      <a:bodyPr/>
                      <a:lstStyle/>
                      <a:p>
                        <a:pPr algn="r" fontAlgn="ctr">
                          <a:defRPr spc="50"/>
                        </a:pPr>
                        <a:endParaRPr lang="en-US" sz="1100" noProof="1"/>
                      </a:p>
                    </a:txBody>
                    <a:tcPr marL="72000" marR="72000" marT="0" marB="0" anchor="ctr">
                      <a:lnL>
                        <a:noFill/>
                      </a:lnL>
                      <a:lnR>
                        <a:noFill/>
                      </a:lnR>
                      <a:lnT>
                        <a:noFill/>
                      </a:lnT>
                      <a:lnB>
                        <a:noFill/>
                      </a:lnB>
                      <a:solidFill>
                        <a:srgbClr val="7F7F7F">
                          <a:alpha val="5000"/>
                        </a:srgbClr>
                      </a:solidFill>
                    </a:tcPr>
                  </a:tc>
                  <a:tc>
                    <a:txBody>
                      <a:bodyPr/>
                      <a:lstStyle/>
                      <a:p>
                        <a:pPr algn="r" fontAlgn="ctr">
                          <a:defRPr spc="50"/>
                        </a:pPr>
                        <a:endParaRPr lang="en-US" sz="1100" noProof="1"/>
                      </a:p>
                    </a:txBody>
                    <a:tcPr marL="72000" marR="72000" marT="0" marB="0" anchor="ctr">
                      <a:lnL>
                        <a:noFill/>
                      </a:lnL>
                      <a:lnR>
                        <a:noFill/>
                      </a:lnR>
                      <a:lnT>
                        <a:noFill/>
                      </a:lnT>
                      <a:lnB>
                        <a:noFill/>
                      </a:lnB>
                      <a:solidFill>
                        <a:srgbClr val="7F7F7F">
                          <a:alpha val="5000"/>
                        </a:srgbClr>
                      </a:solidFill>
                    </a:tcPr>
                  </a:tc>
                  <a:tc>
                    <a:txBody>
                      <a:bodyPr/>
                      <a:lstStyle/>
                      <a:p>
                        <a:pPr algn="r" fontAlgn="ctr">
                          <a:defRPr spc="50"/>
                        </a:pPr>
                        <a:endParaRPr lang="en-US" sz="1100" noProof="1"/>
                      </a:p>
                    </a:txBody>
                    <a:tcPr marL="72000" marR="72000" marT="0" marB="0" anchor="ctr">
                      <a:lnL>
                        <a:noFill/>
                      </a:lnL>
                      <a:lnR>
                        <a:noFill/>
                      </a:lnR>
                      <a:lnT>
                        <a:noFill/>
                      </a:lnT>
                      <a:lnB>
                        <a:noFill/>
                      </a:lnB>
                      <a:solidFill>
                        <a:srgbClr val="7F7F7F">
                          <a:alpha val="5000"/>
                        </a:srgbClr>
                      </a:solidFill>
                    </a:tcPr>
                  </a:tc>
                  <a:tc>
                    <a:txBody>
                      <a:bodyPr/>
                      <a:lstStyle/>
                      <a:p>
                        <a:pPr algn="ctr" fontAlgn="ctr">
                          <a:defRPr spc="50"/>
                        </a:pPr>
                        <a:r>
                          <a:rPr lang="en-US" sz="900" spc="50" noProof="1"/>
                          <a:t>75</a:t>
                        </a:r>
                      </a:p>
                    </a:txBody>
                    <a:tcPr marL="72000" marR="72000" marT="0" marB="0" anchor="ctr">
                      <a:lnL>
                        <a:noFill/>
                      </a:lnL>
                      <a:lnR>
                        <a:noFill/>
                      </a:lnR>
                      <a:lnT>
                        <a:noFill/>
                      </a:lnT>
                      <a:lnB>
                        <a:noFill/>
                      </a:lnB>
                      <a:solidFill>
                        <a:srgbClr val="7F7F7F">
                          <a:alpha val="5000"/>
                        </a:srgbClr>
                      </a:solidFill>
                    </a:tcPr>
                  </a:tc>
                  <a:tc>
                    <a:txBody>
                      <a:bodyPr/>
                      <a:lstStyle/>
                      <a:p>
                        <a:pPr algn="ctr" fontAlgn="ctr">
                          <a:defRPr spc="50"/>
                        </a:pPr>
                        <a:r>
                          <a:rPr lang="en-US" sz="900" spc="50" noProof="1"/>
                          <a:t>5.1</a:t>
                        </a:r>
                      </a:p>
                    </a:txBody>
                    <a:tcPr marL="72000" marR="72000" marT="0" marB="0" anchor="ctr">
                      <a:lnL>
                        <a:noFill/>
                      </a:lnL>
                      <a:lnR>
                        <a:noFill/>
                      </a:lnR>
                      <a:lnT>
                        <a:noFill/>
                      </a:lnT>
                      <a:lnB>
                        <a:noFill/>
                      </a:lnB>
                      <a:solidFill>
                        <a:srgbClr val="7F7F7F">
                          <a:alpha val="5000"/>
                        </a:srgbClr>
                      </a:solidFill>
                    </a:tcPr>
                  </a:tc>
                  <a:extLst>
                    <a:ext uri="{0D108BD9-81ED-4DB2-BD59-A6C34878D82A}">
                      <a16:rowId xmlns:a16="http://schemas.microsoft.com/office/drawing/2014/main" val="10006"/>
                    </a:ext>
                  </a:extLst>
                </a:tr>
                <a:tr h="381600">
                  <a:tc>
                    <a:txBody>
                      <a:bodyPr/>
                      <a:lstStyle/>
                      <a:p>
                        <a:pPr algn="r" fontAlgn="ctr">
                          <a:defRPr spc="50"/>
                        </a:pPr>
                        <a:endParaRPr lang="en-US" sz="1100" noProof="1"/>
                      </a:p>
                    </a:txBody>
                    <a:tcPr marL="72000" marR="72000" marT="0" marB="0" anchor="ctr">
                      <a:lnL>
                        <a:noFill/>
                      </a:lnL>
                      <a:lnR>
                        <a:noFill/>
                      </a:lnR>
                      <a:lnT>
                        <a:noFill/>
                      </a:lnT>
                      <a:lnB>
                        <a:noFill/>
                      </a:lnB>
                    </a:tcPr>
                  </a:tc>
                  <a:tc>
                    <a:txBody>
                      <a:bodyPr/>
                      <a:lstStyle/>
                      <a:p>
                        <a:pPr algn="r" fontAlgn="ctr">
                          <a:defRPr spc="50"/>
                        </a:pPr>
                        <a:endParaRPr lang="en-US" sz="1100" noProof="1"/>
                      </a:p>
                    </a:txBody>
                    <a:tcPr marL="72000" marR="72000" marT="0" marB="0" anchor="ctr">
                      <a:lnL>
                        <a:noFill/>
                      </a:lnL>
                      <a:lnR>
                        <a:noFill/>
                      </a:lnR>
                      <a:lnT>
                        <a:noFill/>
                      </a:lnT>
                      <a:lnB>
                        <a:noFill/>
                      </a:lnB>
                    </a:tcPr>
                  </a:tc>
                  <a:tc>
                    <a:txBody>
                      <a:bodyPr/>
                      <a:lstStyle/>
                      <a:p>
                        <a:pPr algn="r" fontAlgn="ctr">
                          <a:defRPr spc="50"/>
                        </a:pPr>
                        <a:endParaRPr lang="en-US" sz="1100" noProof="1"/>
                      </a:p>
                    </a:txBody>
                    <a:tcPr marL="72000" marR="72000" marT="0" marB="0" anchor="ctr">
                      <a:lnL>
                        <a:noFill/>
                      </a:lnL>
                      <a:lnR>
                        <a:noFill/>
                      </a:lnR>
                      <a:lnT>
                        <a:noFill/>
                      </a:lnT>
                      <a:lnB>
                        <a:noFill/>
                      </a:lnB>
                    </a:tcPr>
                  </a:tc>
                  <a:tc>
                    <a:txBody>
                      <a:bodyPr/>
                      <a:lstStyle/>
                      <a:p>
                        <a:pPr algn="ctr" fontAlgn="ctr">
                          <a:defRPr spc="50"/>
                        </a:pPr>
                        <a:r>
                          <a:rPr lang="en-US" sz="900" spc="50" noProof="1"/>
                          <a:t>65</a:t>
                        </a:r>
                      </a:p>
                    </a:txBody>
                    <a:tcPr marL="72000" marR="72000" marT="0" marB="0" anchor="ctr">
                      <a:lnL>
                        <a:noFill/>
                      </a:lnL>
                      <a:lnR>
                        <a:noFill/>
                      </a:lnR>
                      <a:lnT>
                        <a:noFill/>
                      </a:lnT>
                      <a:lnB>
                        <a:noFill/>
                      </a:lnB>
                    </a:tcPr>
                  </a:tc>
                  <a:tc>
                    <a:txBody>
                      <a:bodyPr/>
                      <a:lstStyle/>
                      <a:p>
                        <a:pPr algn="ctr" fontAlgn="ctr">
                          <a:defRPr spc="50"/>
                        </a:pPr>
                        <a:r>
                          <a:rPr lang="en-US" sz="900" spc="50" noProof="1"/>
                          <a:t>5.1</a:t>
                        </a:r>
                      </a:p>
                    </a:txBody>
                    <a:tcPr marL="72000" marR="72000" marT="0" marB="0" anchor="ctr">
                      <a:lnL>
                        <a:noFill/>
                      </a:lnL>
                      <a:lnR>
                        <a:noFill/>
                      </a:lnR>
                      <a:lnT>
                        <a:noFill/>
                      </a:lnT>
                      <a:lnB>
                        <a:noFill/>
                      </a:lnB>
                    </a:tcPr>
                  </a:tc>
                  <a:extLst>
                    <a:ext uri="{0D108BD9-81ED-4DB2-BD59-A6C34878D82A}">
                      <a16:rowId xmlns:a16="http://schemas.microsoft.com/office/drawing/2014/main" val="10007"/>
                    </a:ext>
                  </a:extLst>
                </a:tr>
                <a:tr h="381600">
                  <a:tc>
                    <a:txBody>
                      <a:bodyPr/>
                      <a:lstStyle/>
                      <a:p>
                        <a:pPr algn="r" fontAlgn="ctr">
                          <a:defRPr spc="50"/>
                        </a:pPr>
                        <a:endParaRPr lang="en-US" sz="1100" noProof="1"/>
                      </a:p>
                    </a:txBody>
                    <a:tcPr marL="72000" marR="72000" marT="0" marB="0" anchor="ctr">
                      <a:lnL>
                        <a:noFill/>
                      </a:lnL>
                      <a:lnR>
                        <a:noFill/>
                      </a:lnR>
                      <a:lnT>
                        <a:noFill/>
                      </a:lnT>
                      <a:lnB>
                        <a:noFill/>
                      </a:lnB>
                      <a:solidFill>
                        <a:srgbClr val="7F7F7F">
                          <a:alpha val="5000"/>
                        </a:srgbClr>
                      </a:solidFill>
                    </a:tcPr>
                  </a:tc>
                  <a:tc>
                    <a:txBody>
                      <a:bodyPr/>
                      <a:lstStyle/>
                      <a:p>
                        <a:pPr algn="r" fontAlgn="ctr">
                          <a:defRPr spc="50"/>
                        </a:pPr>
                        <a:endParaRPr lang="en-US" sz="1100" noProof="1"/>
                      </a:p>
                    </a:txBody>
                    <a:tcPr marL="72000" marR="72000" marT="0" marB="0" anchor="ctr">
                      <a:lnL>
                        <a:noFill/>
                      </a:lnL>
                      <a:lnR>
                        <a:noFill/>
                      </a:lnR>
                      <a:lnT>
                        <a:noFill/>
                      </a:lnT>
                      <a:lnB>
                        <a:noFill/>
                      </a:lnB>
                      <a:solidFill>
                        <a:srgbClr val="7F7F7F">
                          <a:alpha val="5000"/>
                        </a:srgbClr>
                      </a:solidFill>
                    </a:tcPr>
                  </a:tc>
                  <a:tc>
                    <a:txBody>
                      <a:bodyPr/>
                      <a:lstStyle/>
                      <a:p>
                        <a:pPr algn="r" fontAlgn="ctr">
                          <a:defRPr spc="50"/>
                        </a:pPr>
                        <a:endParaRPr lang="en-US" sz="1100" noProof="1"/>
                      </a:p>
                    </a:txBody>
                    <a:tcPr marL="72000" marR="72000" marT="0" marB="0" anchor="ctr">
                      <a:lnL>
                        <a:noFill/>
                      </a:lnL>
                      <a:lnR>
                        <a:noFill/>
                      </a:lnR>
                      <a:lnT>
                        <a:noFill/>
                      </a:lnT>
                      <a:lnB>
                        <a:noFill/>
                      </a:lnB>
                      <a:solidFill>
                        <a:srgbClr val="7F7F7F">
                          <a:alpha val="5000"/>
                        </a:srgbClr>
                      </a:solidFill>
                    </a:tcPr>
                  </a:tc>
                  <a:tc>
                    <a:txBody>
                      <a:bodyPr/>
                      <a:lstStyle/>
                      <a:p>
                        <a:pPr algn="ctr" fontAlgn="ctr">
                          <a:defRPr spc="50"/>
                        </a:pPr>
                        <a:r>
                          <a:rPr lang="en-US" sz="900" spc="50" noProof="1"/>
                          <a:t>72</a:t>
                        </a:r>
                      </a:p>
                    </a:txBody>
                    <a:tcPr marL="72000" marR="72000" marT="0" marB="0" anchor="ctr">
                      <a:lnL>
                        <a:noFill/>
                      </a:lnL>
                      <a:lnR>
                        <a:noFill/>
                      </a:lnR>
                      <a:lnT>
                        <a:noFill/>
                      </a:lnT>
                      <a:lnB>
                        <a:noFill/>
                      </a:lnB>
                      <a:solidFill>
                        <a:srgbClr val="7F7F7F">
                          <a:alpha val="5000"/>
                        </a:srgbClr>
                      </a:solidFill>
                    </a:tcPr>
                  </a:tc>
                  <a:tc>
                    <a:txBody>
                      <a:bodyPr/>
                      <a:lstStyle/>
                      <a:p>
                        <a:pPr algn="ctr" fontAlgn="ctr">
                          <a:defRPr spc="50"/>
                        </a:pPr>
                        <a:r>
                          <a:rPr lang="en-US" sz="900" spc="50" noProof="1"/>
                          <a:t>5.2</a:t>
                        </a:r>
                      </a:p>
                    </a:txBody>
                    <a:tcPr marL="72000" marR="72000" marT="0" marB="0" anchor="ctr">
                      <a:lnL>
                        <a:noFill/>
                      </a:lnL>
                      <a:lnR>
                        <a:noFill/>
                      </a:lnR>
                      <a:lnT>
                        <a:noFill/>
                      </a:lnT>
                      <a:lnB>
                        <a:noFill/>
                      </a:lnB>
                      <a:solidFill>
                        <a:srgbClr val="7F7F7F">
                          <a:alpha val="5000"/>
                        </a:srgbClr>
                      </a:solidFill>
                    </a:tcPr>
                  </a:tc>
                  <a:extLst>
                    <a:ext uri="{0D108BD9-81ED-4DB2-BD59-A6C34878D82A}">
                      <a16:rowId xmlns:a16="http://schemas.microsoft.com/office/drawing/2014/main" val="10008"/>
                    </a:ext>
                  </a:extLst>
                </a:tr>
              </a:tbl>
            </a:graphicData>
          </a:graphic>
        </p:graphicFrame>
        <p:sp>
          <p:nvSpPr>
            <p:cNvPr id="104" name="Cell_1_4_1_4"/>
            <p:cNvSpPr txBox="1"/>
            <p:nvPr/>
          </p:nvSpPr>
          <p:spPr>
            <a:xfrm>
              <a:off x="4860000" y="2160000"/>
              <a:ext cx="756000" cy="3816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ctr" fontAlgn="ctr">
                <a:defRPr spc="50"/>
              </a:pPr>
              <a:r>
                <a:rPr lang="en-US" sz="1000" b="1" spc="50" noProof="1"/>
                <a:t>5 + 6 + 7</a:t>
              </a:r>
            </a:p>
          </p:txBody>
        </p:sp>
        <p:sp>
          <p:nvSpPr>
            <p:cNvPr id="105" name="Cell_1_5_1_5"/>
            <p:cNvSpPr txBox="1"/>
            <p:nvPr/>
          </p:nvSpPr>
          <p:spPr>
            <a:xfrm>
              <a:off x="5616000" y="2160000"/>
              <a:ext cx="756000" cy="3816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ctr" fontAlgn="ctr">
                <a:defRPr spc="50"/>
              </a:pPr>
              <a:r>
                <a:rPr lang="en-US" sz="1000" b="1" spc="50" noProof="1"/>
                <a:t>Average</a:t>
              </a:r>
            </a:p>
          </p:txBody>
        </p:sp>
        <p:sp>
          <p:nvSpPr>
            <p:cNvPr id="201" name="Cell_2_1_2_1"/>
            <p:cNvSpPr txBox="1"/>
            <p:nvPr/>
          </p:nvSpPr>
          <p:spPr>
            <a:xfrm>
              <a:off x="612000" y="2541600"/>
              <a:ext cx="2124000" cy="381600"/>
            </a:xfrm>
            <a:prstGeom prst="rect">
              <a:avLst/>
            </a:prstGeom>
            <a:noFill/>
          </p:spPr>
          <p:style>
            <a:lnRef idx="0">
              <a:scrgbClr r="0" g="0" b="0"/>
            </a:lnRef>
            <a:fillRef idx="0">
              <a:scrgbClr r="0" g="0" b="0"/>
            </a:fillRef>
            <a:effectRef idx="0">
              <a:scrgbClr r="0" g="0" b="0"/>
            </a:effectRef>
            <a:fontRef idx="minor"/>
          </p:style>
          <p:txBody>
            <a:bodyPr vertOverflow="clip" wrap="square" lIns="72000" tIns="0" rIns="72000" bIns="0" anchor="ctr">
              <a:normAutofit/>
            </a:bodyPr>
            <a:lstStyle/>
            <a:p>
              <a:pPr algn="r" fontAlgn="ctr">
                <a:defRPr spc="50"/>
              </a:pPr>
              <a:r>
                <a:rPr lang="en-US" sz="1000" spc="50" noProof="1"/>
                <a:t>Health &amp; physical well-being</a:t>
              </a:r>
            </a:p>
          </p:txBody>
        </p:sp>
        <p:sp>
          <p:nvSpPr>
            <p:cNvPr id="301" name="Cell_3_1_3_1"/>
            <p:cNvSpPr txBox="1"/>
            <p:nvPr/>
          </p:nvSpPr>
          <p:spPr>
            <a:xfrm>
              <a:off x="612000" y="2923200"/>
              <a:ext cx="2124000" cy="381600"/>
            </a:xfrm>
            <a:prstGeom prst="rect">
              <a:avLst/>
            </a:prstGeom>
            <a:noFill/>
          </p:spPr>
          <p:style>
            <a:lnRef idx="0">
              <a:scrgbClr r="0" g="0" b="0"/>
            </a:lnRef>
            <a:fillRef idx="0">
              <a:scrgbClr r="0" g="0" b="0"/>
            </a:fillRef>
            <a:effectRef idx="0">
              <a:scrgbClr r="0" g="0" b="0"/>
            </a:effectRef>
            <a:fontRef idx="minor"/>
          </p:style>
          <p:txBody>
            <a:bodyPr vertOverflow="clip" wrap="square" lIns="72000" tIns="0" rIns="72000" bIns="0" anchor="ctr">
              <a:normAutofit/>
            </a:bodyPr>
            <a:lstStyle/>
            <a:p>
              <a:pPr algn="r" fontAlgn="ctr">
                <a:defRPr spc="50"/>
              </a:pPr>
              <a:r>
                <a:rPr lang="en-US" sz="1000" spc="50" noProof="1"/>
                <a:t>Friends &amp; social connection</a:t>
              </a:r>
            </a:p>
          </p:txBody>
        </p:sp>
        <p:sp>
          <p:nvSpPr>
            <p:cNvPr id="401" name="Cell_4_1_4_1"/>
            <p:cNvSpPr txBox="1"/>
            <p:nvPr/>
          </p:nvSpPr>
          <p:spPr>
            <a:xfrm>
              <a:off x="612000" y="3304800"/>
              <a:ext cx="2124000" cy="381600"/>
            </a:xfrm>
            <a:prstGeom prst="rect">
              <a:avLst/>
            </a:prstGeom>
            <a:noFill/>
          </p:spPr>
          <p:style>
            <a:lnRef idx="0">
              <a:scrgbClr r="0" g="0" b="0"/>
            </a:lnRef>
            <a:fillRef idx="0">
              <a:scrgbClr r="0" g="0" b="0"/>
            </a:fillRef>
            <a:effectRef idx="0">
              <a:scrgbClr r="0" g="0" b="0"/>
            </a:effectRef>
            <a:fontRef idx="minor"/>
          </p:style>
          <p:txBody>
            <a:bodyPr vertOverflow="clip" wrap="square" lIns="72000" tIns="0" rIns="72000" bIns="0" anchor="ctr">
              <a:normAutofit/>
            </a:bodyPr>
            <a:lstStyle/>
            <a:p>
              <a:pPr algn="r" fontAlgn="ctr">
                <a:defRPr spc="50"/>
              </a:pPr>
              <a:r>
                <a:rPr lang="en-US" sz="1000" spc="50" noProof="1"/>
                <a:t>Family &amp; love</a:t>
              </a:r>
            </a:p>
          </p:txBody>
        </p:sp>
        <p:sp>
          <p:nvSpPr>
            <p:cNvPr id="501" name="Cell_5_1_5_1"/>
            <p:cNvSpPr txBox="1"/>
            <p:nvPr/>
          </p:nvSpPr>
          <p:spPr>
            <a:xfrm>
              <a:off x="612000" y="3686400"/>
              <a:ext cx="2124000" cy="381600"/>
            </a:xfrm>
            <a:prstGeom prst="rect">
              <a:avLst/>
            </a:prstGeom>
            <a:noFill/>
          </p:spPr>
          <p:style>
            <a:lnRef idx="0">
              <a:scrgbClr r="0" g="0" b="0"/>
            </a:lnRef>
            <a:fillRef idx="0">
              <a:scrgbClr r="0" g="0" b="0"/>
            </a:fillRef>
            <a:effectRef idx="0">
              <a:scrgbClr r="0" g="0" b="0"/>
            </a:effectRef>
            <a:fontRef idx="minor"/>
          </p:style>
          <p:txBody>
            <a:bodyPr vertOverflow="clip" wrap="square" lIns="72000" tIns="0" rIns="72000" bIns="0" anchor="ctr">
              <a:normAutofit/>
            </a:bodyPr>
            <a:lstStyle/>
            <a:p>
              <a:pPr algn="r" fontAlgn="ctr">
                <a:defRPr spc="50"/>
              </a:pPr>
              <a:r>
                <a:rPr lang="en-US" sz="1000" spc="50" noProof="1"/>
                <a:t>Career &amp; financial stability</a:t>
              </a:r>
            </a:p>
          </p:txBody>
        </p:sp>
        <p:sp>
          <p:nvSpPr>
            <p:cNvPr id="601" name="Cell_6_1_6_1"/>
            <p:cNvSpPr txBox="1"/>
            <p:nvPr/>
          </p:nvSpPr>
          <p:spPr>
            <a:xfrm>
              <a:off x="612000" y="4068000"/>
              <a:ext cx="2124000" cy="381600"/>
            </a:xfrm>
            <a:prstGeom prst="rect">
              <a:avLst/>
            </a:prstGeom>
            <a:noFill/>
          </p:spPr>
          <p:style>
            <a:lnRef idx="0">
              <a:scrgbClr r="0" g="0" b="0"/>
            </a:lnRef>
            <a:fillRef idx="0">
              <a:scrgbClr r="0" g="0" b="0"/>
            </a:fillRef>
            <a:effectRef idx="0">
              <a:scrgbClr r="0" g="0" b="0"/>
            </a:effectRef>
            <a:fontRef idx="minor"/>
          </p:style>
          <p:txBody>
            <a:bodyPr vertOverflow="clip" wrap="square" lIns="72000" tIns="0" rIns="72000" bIns="0" anchor="ctr">
              <a:normAutofit/>
            </a:bodyPr>
            <a:lstStyle/>
            <a:p>
              <a:pPr algn="r" fontAlgn="ctr">
                <a:defRPr spc="50"/>
              </a:pPr>
              <a:r>
                <a:rPr lang="en-US" sz="1000" spc="50" noProof="1"/>
                <a:t>Knowledge &amp; learning</a:t>
              </a:r>
            </a:p>
          </p:txBody>
        </p:sp>
        <p:sp>
          <p:nvSpPr>
            <p:cNvPr id="701" name="Cell_7_1_7_1"/>
            <p:cNvSpPr txBox="1"/>
            <p:nvPr/>
          </p:nvSpPr>
          <p:spPr>
            <a:xfrm>
              <a:off x="612000" y="4449600"/>
              <a:ext cx="2124000" cy="381600"/>
            </a:xfrm>
            <a:prstGeom prst="rect">
              <a:avLst/>
            </a:prstGeom>
            <a:noFill/>
          </p:spPr>
          <p:style>
            <a:lnRef idx="0">
              <a:scrgbClr r="0" g="0" b="0"/>
            </a:lnRef>
            <a:fillRef idx="0">
              <a:scrgbClr r="0" g="0" b="0"/>
            </a:fillRef>
            <a:effectRef idx="0">
              <a:scrgbClr r="0" g="0" b="0"/>
            </a:effectRef>
            <a:fontRef idx="minor"/>
          </p:style>
          <p:txBody>
            <a:bodyPr vertOverflow="clip" wrap="square" lIns="72000" tIns="0" rIns="72000" bIns="0" anchor="ctr">
              <a:normAutofit/>
            </a:bodyPr>
            <a:lstStyle/>
            <a:p>
              <a:pPr algn="r" fontAlgn="ctr">
                <a:defRPr spc="50"/>
              </a:pPr>
              <a:r>
                <a:rPr lang="en-US" sz="1000" spc="50" noProof="1"/>
                <a:t>Emotional well-being</a:t>
              </a:r>
            </a:p>
          </p:txBody>
        </p:sp>
        <p:sp>
          <p:nvSpPr>
            <p:cNvPr id="801" name="Cell_8_1_8_1"/>
            <p:cNvSpPr txBox="1"/>
            <p:nvPr/>
          </p:nvSpPr>
          <p:spPr>
            <a:xfrm>
              <a:off x="612000" y="4831200"/>
              <a:ext cx="2124000" cy="381600"/>
            </a:xfrm>
            <a:prstGeom prst="rect">
              <a:avLst/>
            </a:prstGeom>
            <a:noFill/>
          </p:spPr>
          <p:style>
            <a:lnRef idx="0">
              <a:scrgbClr r="0" g="0" b="0"/>
            </a:lnRef>
            <a:fillRef idx="0">
              <a:scrgbClr r="0" g="0" b="0"/>
            </a:fillRef>
            <a:effectRef idx="0">
              <a:scrgbClr r="0" g="0" b="0"/>
            </a:effectRef>
            <a:fontRef idx="minor"/>
          </p:style>
          <p:txBody>
            <a:bodyPr vertOverflow="clip" wrap="square" lIns="72000" tIns="0" rIns="72000" bIns="0" anchor="ctr">
              <a:normAutofit/>
            </a:bodyPr>
            <a:lstStyle/>
            <a:p>
              <a:pPr algn="r" fontAlgn="ctr">
                <a:defRPr spc="50"/>
              </a:pPr>
              <a:r>
                <a:rPr lang="en-US" sz="1000" spc="50" noProof="1"/>
                <a:t>Fun, hobbies &amp; recreation</a:t>
              </a:r>
            </a:p>
          </p:txBody>
        </p:sp>
        <p:sp>
          <p:nvSpPr>
            <p:cNvPr id="901" name="Cell_9_1_9_1"/>
            <p:cNvSpPr txBox="1"/>
            <p:nvPr/>
          </p:nvSpPr>
          <p:spPr>
            <a:xfrm>
              <a:off x="612000" y="5212800"/>
              <a:ext cx="2124000" cy="381600"/>
            </a:xfrm>
            <a:prstGeom prst="rect">
              <a:avLst/>
            </a:prstGeom>
            <a:noFill/>
          </p:spPr>
          <p:style>
            <a:lnRef idx="0">
              <a:scrgbClr r="0" g="0" b="0"/>
            </a:lnRef>
            <a:fillRef idx="0">
              <a:scrgbClr r="0" g="0" b="0"/>
            </a:fillRef>
            <a:effectRef idx="0">
              <a:scrgbClr r="0" g="0" b="0"/>
            </a:effectRef>
            <a:fontRef idx="minor"/>
          </p:style>
          <p:txBody>
            <a:bodyPr vertOverflow="clip" wrap="square" lIns="72000" tIns="0" rIns="72000" bIns="0" anchor="ctr">
              <a:normAutofit/>
            </a:bodyPr>
            <a:lstStyle/>
            <a:p>
              <a:pPr algn="r" fontAlgn="ctr">
                <a:defRPr spc="50"/>
              </a:pPr>
              <a:r>
                <a:rPr lang="en-US" sz="1000" spc="50" noProof="1"/>
                <a:t>Making a difference</a:t>
              </a:r>
            </a:p>
          </p:txBody>
        </p:sp>
        <p:graphicFrame>
          <p:nvGraphicFramePr>
            <p:cNvPr id="6" name="Chart_2_2_2_3"/>
            <p:cNvGraphicFramePr>
              <a:graphicFrameLocks/>
            </p:cNvGraphicFramePr>
            <p:nvPr/>
          </p:nvGraphicFramePr>
          <p:xfrm>
            <a:off x="2736000" y="2541600"/>
            <a:ext cx="2124000" cy="381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003" name="Chart_3_2_3_3"/>
            <p:cNvGraphicFramePr>
              <a:graphicFrameLocks/>
            </p:cNvGraphicFramePr>
            <p:nvPr/>
          </p:nvGraphicFramePr>
          <p:xfrm>
            <a:off x="2736000" y="2923200"/>
            <a:ext cx="2124000" cy="3816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5004" name="Chart_4_2_4_3"/>
            <p:cNvGraphicFramePr>
              <a:graphicFrameLocks/>
            </p:cNvGraphicFramePr>
            <p:nvPr/>
          </p:nvGraphicFramePr>
          <p:xfrm>
            <a:off x="2736000" y="3304800"/>
            <a:ext cx="2124000" cy="3816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5005" name="Chart_5_2_5_3"/>
            <p:cNvGraphicFramePr>
              <a:graphicFrameLocks/>
            </p:cNvGraphicFramePr>
            <p:nvPr/>
          </p:nvGraphicFramePr>
          <p:xfrm>
            <a:off x="2736000" y="3686400"/>
            <a:ext cx="2124000" cy="3816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5006" name="Chart_6_2_6_3"/>
            <p:cNvGraphicFramePr>
              <a:graphicFrameLocks/>
            </p:cNvGraphicFramePr>
            <p:nvPr/>
          </p:nvGraphicFramePr>
          <p:xfrm>
            <a:off x="2736000" y="4068000"/>
            <a:ext cx="2124000" cy="38160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5007" name="Chart_7_2_7_3"/>
            <p:cNvGraphicFramePr>
              <a:graphicFrameLocks/>
            </p:cNvGraphicFramePr>
            <p:nvPr/>
          </p:nvGraphicFramePr>
          <p:xfrm>
            <a:off x="2736000" y="4449600"/>
            <a:ext cx="2124000" cy="38160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5008" name="Chart_8_2_8_3"/>
            <p:cNvGraphicFramePr>
              <a:graphicFrameLocks/>
            </p:cNvGraphicFramePr>
            <p:nvPr/>
          </p:nvGraphicFramePr>
          <p:xfrm>
            <a:off x="2736000" y="4831200"/>
            <a:ext cx="2124000" cy="381600"/>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5009" name="Chart_9_2_9_3"/>
            <p:cNvGraphicFramePr>
              <a:graphicFrameLocks/>
            </p:cNvGraphicFramePr>
            <p:nvPr/>
          </p:nvGraphicFramePr>
          <p:xfrm>
            <a:off x="2736000" y="5212800"/>
            <a:ext cx="2124000" cy="763200"/>
          </p:xfrm>
          <a:graphic>
            <a:graphicData uri="http://schemas.openxmlformats.org/drawingml/2006/chart">
              <c:chart xmlns:c="http://schemas.openxmlformats.org/drawingml/2006/chart" xmlns:r="http://schemas.openxmlformats.org/officeDocument/2006/relationships" r:id="rId10"/>
            </a:graphicData>
          </a:graphic>
        </p:graphicFrame>
      </p:gr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2Center">
            <a:extLst>
              <a:ext uri="{FF2B5EF4-FFF2-40B4-BE49-F238E27FC236}">
                <a16:creationId xmlns:a16="http://schemas.microsoft.com/office/drawing/2014/main" id="{55EE80C8-C9F7-9D7D-3EF9-31C78E53D0AE}"/>
              </a:ext>
            </a:extLst>
          </p:cNvPr>
          <p:cNvSpPr txBox="1"/>
          <p:nvPr/>
        </p:nvSpPr>
        <p:spPr>
          <a:xfrm>
            <a:off x="7422078" y="403761"/>
            <a:ext cx="4177256" cy="2750256"/>
          </a:xfrm>
          <a:prstGeom prst="rect">
            <a:avLst/>
          </a:prstGeom>
          <a:noFill/>
        </p:spPr>
        <p:txBody>
          <a:bodyPr vertOverflow="clip" wrap="square" lIns="0" tIns="0" rIns="0" bIns="0" rtlCol="0" anchor="ctr"/>
          <a:lstStyle/>
          <a:p>
            <a:pPr>
              <a:lnSpc>
                <a:spcPct val="120000"/>
              </a:lnSpc>
            </a:pPr>
            <a:r>
              <a:rPr lang="en-US" sz="900" b="1" i="1" spc="62" noProof="1"/>
              <a:t>AI description:</a:t>
            </a:r>
            <a:br>
              <a:rPr lang="en-US" sz="900" spc="62" noProof="1"/>
            </a:br>
            <a:r>
              <a:rPr lang="en-US" sz="900" spc="62" noProof="1"/>
              <a:t>- Knowledge &amp; learning and emotional well-being rank highest in life satisfaction for younger (under 30) groups, with 100%, but decline in middle ages before rising again for 60+.</a:t>
            </a:r>
            <a:br>
              <a:rPr lang="en-US" sz="900" spc="62" noProof="1"/>
            </a:br>
            <a:br>
              <a:rPr lang="en-US" sz="900" spc="62" noProof="1"/>
            </a:br>
            <a:r>
              <a:rPr lang="en-US" sz="900" spc="62" noProof="1"/>
              <a:t>- Family &amp; love satisfaction increases with age, peaking at 89% for 60+, while friends &amp; social connection is highest (100%) for 60+ but lower (64%) for middle age groups.</a:t>
            </a:r>
            <a:br>
              <a:rPr lang="en-US" sz="900" spc="62" noProof="1"/>
            </a:br>
            <a:br>
              <a:rPr lang="en-US" sz="900" spc="62" noProof="1"/>
            </a:br>
            <a:r>
              <a:rPr lang="en-US" sz="900" spc="62" noProof="1"/>
              <a:t>- Fun, hobbies, and recreation are most satisfying for ages 30-44 (82%), but lowest for 45-59 (45%), showing varied engagement.</a:t>
            </a:r>
            <a:br>
              <a:rPr lang="en-US" sz="900" spc="62" noProof="1"/>
            </a:br>
            <a:br>
              <a:rPr lang="en-US" sz="900" spc="62" noProof="1"/>
            </a:br>
            <a:r>
              <a:rPr lang="en-US" sz="900" spc="62" noProof="1"/>
              <a:t>- Health and career satisfaction decrease with age, with health satisfaction dropping sharply to 33% for 60+ and career &amp; financial stability remaining low across all ages.</a:t>
            </a:r>
          </a:p>
        </p:txBody>
      </p:sp>
      <p:sp>
        <p:nvSpPr>
          <p:cNvPr id="4" name="Title2Left">
            <a:extLst>
              <a:ext uri="{FF2B5EF4-FFF2-40B4-BE49-F238E27FC236}">
                <a16:creationId xmlns:a16="http://schemas.microsoft.com/office/drawing/2014/main" id="{CE61569F-D911-B478-10E5-514E4D9322CB}"/>
              </a:ext>
            </a:extLst>
          </p:cNvPr>
          <p:cNvSpPr txBox="1"/>
          <p:nvPr/>
        </p:nvSpPr>
        <p:spPr>
          <a:xfrm>
            <a:off x="619170" y="2146851"/>
            <a:ext cx="3674534" cy="742122"/>
          </a:xfrm>
          <a:prstGeom prst="rect">
            <a:avLst/>
          </a:prstGeom>
          <a:noFill/>
        </p:spPr>
        <p:txBody>
          <a:bodyPr vertOverflow="clip" wrap="square" lIns="0" tIns="0" rIns="0" bIns="0" rtlCol="0" anchor="t"/>
          <a:lstStyle/>
          <a:p>
            <a:pPr>
              <a:lnSpc>
                <a:spcPct val="120000"/>
              </a:lnSpc>
            </a:pPr>
            <a:r>
              <a:rPr lang="en-US" sz="1400" spc="62" noProof="1"/>
              <a:t> (5 + 6 + 7)</a:t>
            </a:r>
            <a:endParaRPr lang="en-US" sz="1000" noProof="1"/>
          </a:p>
        </p:txBody>
      </p:sp>
      <p:sp>
        <p:nvSpPr>
          <p:cNvPr id="5" name="Title1Center">
            <a:extLst>
              <a:ext uri="{FF2B5EF4-FFF2-40B4-BE49-F238E27FC236}">
                <a16:creationId xmlns:a16="http://schemas.microsoft.com/office/drawing/2014/main" id="{5A01755D-3DA8-A785-CED2-D1D330B513BE}"/>
              </a:ext>
            </a:extLst>
          </p:cNvPr>
          <p:cNvSpPr>
            <a:spLocks noGrp="1"/>
          </p:cNvSpPr>
          <p:nvPr>
            <p:ph type="title"/>
          </p:nvPr>
        </p:nvSpPr>
        <p:spPr>
          <a:xfrm>
            <a:off x="592668" y="97278"/>
            <a:ext cx="5503332" cy="1983313"/>
          </a:xfrm>
        </p:spPr>
        <p:txBody>
          <a:bodyPr lIns="0" tIns="0" rIns="0" bIns="0" anchor="b">
            <a:noAutofit/>
          </a:bodyPr>
          <a:lstStyle/>
          <a:p>
            <a:r>
              <a:rPr lang="en-US" sz="4000" noProof="1"/>
              <a:t>Life satisfaction</a:t>
            </a:r>
            <a:br>
              <a:rPr lang="en-US" sz="4000" noProof="1"/>
            </a:br>
            <a:endParaRPr lang="en-US" noProof="1"/>
          </a:p>
        </p:txBody>
      </p:sp>
      <p:sp>
        <p:nvSpPr>
          <p:cNvPr id="2" name="Slide Number Placeholder 3">
            <a:extLst>
              <a:ext uri="{FF2B5EF4-FFF2-40B4-BE49-F238E27FC236}">
                <a16:creationId xmlns:a16="http://schemas.microsoft.com/office/drawing/2014/main" id="{A849CA25-74FE-3F94-93AA-4C900B09EB1E}"/>
              </a:ext>
            </a:extLst>
          </p:cNvPr>
          <p:cNvSpPr txBox="1">
            <a:spLocks/>
          </p:cNvSpPr>
          <p:nvPr/>
        </p:nvSpPr>
        <p:spPr>
          <a:xfrm>
            <a:off x="594000" y="6314304"/>
            <a:ext cx="531415" cy="465066"/>
          </a:xfrm>
          <a:prstGeom prst="rect">
            <a:avLst/>
          </a:prstGeom>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2DE29D7-3630-4216-8240-D5FF8217132B}" type="slidenum">
              <a:rPr lang="en-US" sz="1100" noProof="1" smtClean="0">
                <a:solidFill>
                  <a:schemeClr val="bg1">
                    <a:lumMod val="85000"/>
                  </a:schemeClr>
                </a:solidFill>
              </a:rPr>
              <a:pPr/>
              <a:t>12</a:t>
            </a:fld>
            <a:endParaRPr lang="en-US" sz="1100" noProof="1">
              <a:solidFill>
                <a:schemeClr val="bg1">
                  <a:lumMod val="85000"/>
                </a:schemeClr>
              </a:solidFill>
            </a:endParaRPr>
          </a:p>
        </p:txBody>
      </p:sp>
      <p:sp>
        <p:nvSpPr>
          <p:cNvPr id="6" name="FooterCenter">
            <a:extLst>
              <a:ext uri="{FF2B5EF4-FFF2-40B4-BE49-F238E27FC236}">
                <a16:creationId xmlns:a16="http://schemas.microsoft.com/office/drawing/2014/main" id="{50F052E1-2261-D3A5-0E70-05703A8F9B53}"/>
              </a:ext>
            </a:extLst>
          </p:cNvPr>
          <p:cNvSpPr/>
          <p:nvPr/>
        </p:nvSpPr>
        <p:spPr>
          <a:xfrm flipH="1">
            <a:off x="7489456" y="0"/>
            <a:ext cx="4702542" cy="403761"/>
          </a:xfrm>
          <a:prstGeom prst="rect">
            <a:avLst/>
          </a:prstGeom>
          <a:ln>
            <a:noFill/>
          </a:ln>
        </p:spPr>
        <p:txBody>
          <a:bodyPr wrap="square" lIns="90000" tIns="90000" rIns="90000" bIns="90000" anchor="t">
            <a:noAutofit/>
          </a:bodyPr>
          <a:lstStyle/>
          <a:p>
            <a:pPr marL="0" marR="0" lvl="0" indent="0" algn="r" fontAlgn="ctr"/>
            <a:r>
              <a:rPr lang="en-US" sz="1100" b="0" i="0" u="none" strike="noStrike" noProof="1">
                <a:solidFill>
                  <a:schemeClr val="tx1">
                    <a:alpha val="7869"/>
                  </a:schemeClr>
                </a:solidFill>
              </a:rPr>
              <a:t>Life survey </a:t>
            </a:r>
          </a:p>
        </p:txBody>
      </p:sp>
      <p:sp>
        <p:nvSpPr>
          <p:cNvPr id="7" name="BodyFooterCenter">
            <a:extLst>
              <a:ext uri="{FF2B5EF4-FFF2-40B4-BE49-F238E27FC236}">
                <a16:creationId xmlns:a16="http://schemas.microsoft.com/office/drawing/2014/main" id="{40441E01-84BE-20C0-D9F4-615C21159E30}"/>
              </a:ext>
            </a:extLst>
          </p:cNvPr>
          <p:cNvSpPr/>
          <p:nvPr/>
        </p:nvSpPr>
        <p:spPr>
          <a:xfrm>
            <a:off x="1230336" y="6326561"/>
            <a:ext cx="5429665" cy="440551"/>
          </a:xfrm>
          <a:prstGeom prst="rect">
            <a:avLst/>
          </a:prstGeom>
          <a:ln>
            <a:noFill/>
          </a:ln>
        </p:spPr>
        <p:txBody>
          <a:bodyPr wrap="square" lIns="0" tIns="0" rIns="0" bIns="0" anchor="ctr">
            <a:noAutofit/>
          </a:bodyPr>
          <a:lstStyle/>
          <a:p>
            <a:r>
              <a:rPr lang="en-US" sz="1000" noProof="1">
                <a:solidFill>
                  <a:schemeClr val="tx1">
                    <a:lumMod val="50000"/>
                    <a:lumOff val="50000"/>
                  </a:schemeClr>
                </a:solidFill>
              </a:rPr>
              <a:t>Grade these aspects in your life currently:</a:t>
            </a:r>
          </a:p>
        </p:txBody>
      </p:sp>
      <p:grpSp>
        <p:nvGrpSpPr>
          <p:cNvPr id="5000" name="BodyContent"/>
          <p:cNvGrpSpPr/>
          <p:nvPr/>
        </p:nvGrpSpPr>
        <p:grpSpPr>
          <a:xfrm>
            <a:off x="612000" y="1781908"/>
            <a:ext cx="10800000" cy="4194092"/>
            <a:chOff x="612000" y="2160000"/>
            <a:chExt cx="10800000" cy="3816000"/>
          </a:xfrm>
        </p:grpSpPr>
        <p:graphicFrame>
          <p:nvGraphicFramePr>
            <p:cNvPr id="5002" name="BodyContentTable"/>
            <p:cNvGraphicFramePr>
              <a:graphicFrameLocks/>
            </p:cNvGraphicFramePr>
            <p:nvPr>
              <p:extLst>
                <p:ext uri="{D42A27DB-BD31-4B8C-83A1-F6EECF244321}">
                  <p14:modId xmlns:p14="http://schemas.microsoft.com/office/powerpoint/2010/main" val="1329202855"/>
                </p:ext>
              </p:extLst>
            </p:nvPr>
          </p:nvGraphicFramePr>
          <p:xfrm>
            <a:off x="612000" y="2160000"/>
            <a:ext cx="10800000" cy="3816000"/>
          </p:xfrm>
          <a:graphic>
            <a:graphicData uri="http://schemas.openxmlformats.org/drawingml/2006/chart">
              <c:chart xmlns:c="http://schemas.openxmlformats.org/drawingml/2006/chart" xmlns:r="http://schemas.openxmlformats.org/officeDocument/2006/relationships" r:id="rId2"/>
            </a:graphicData>
          </a:graphic>
        </p:graphicFrame>
      </p:grpSp>
    </p:spTree>
    <p:extLst>
      <p:ext uri="{BB962C8B-B14F-4D97-AF65-F5344CB8AC3E}">
        <p14:creationId xmlns:p14="http://schemas.microsoft.com/office/powerpoint/2010/main" val="1882748093"/>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5D2AF-7C41-CCB1-5122-9EFC2F528B2B}"/>
            </a:ext>
          </a:extLst>
        </p:cNvPr>
        <p:cNvGrpSpPr/>
        <p:nvPr/>
      </p:nvGrpSpPr>
      <p:grpSpPr>
        <a:xfrm>
          <a:off x="0" y="0"/>
          <a:ext cx="0" cy="0"/>
          <a:chOff x="0" y="0"/>
          <a:chExt cx="0" cy="0"/>
        </a:xfrm>
      </p:grpSpPr>
      <p:sp>
        <p:nvSpPr>
          <p:cNvPr id="5" name="Title1Center">
            <a:extLst>
              <a:ext uri="{FF2B5EF4-FFF2-40B4-BE49-F238E27FC236}">
                <a16:creationId xmlns:a16="http://schemas.microsoft.com/office/drawing/2014/main" id="{1066A64B-8691-8333-15B3-B792D9D318F3}"/>
              </a:ext>
            </a:extLst>
          </p:cNvPr>
          <p:cNvSpPr>
            <a:spLocks noGrp="1"/>
          </p:cNvSpPr>
          <p:nvPr>
            <p:ph type="body" sz="half" idx="21"/>
          </p:nvPr>
        </p:nvSpPr>
        <p:spPr>
          <a:xfrm>
            <a:off x="710214" y="438548"/>
            <a:ext cx="5349274" cy="2990451"/>
          </a:xfrm>
        </p:spPr>
        <p:txBody>
          <a:bodyPr lIns="0" rIns="0" anchor="ctr"/>
          <a:lstStyle/>
          <a:p>
            <a:pPr algn="l"/>
            <a:r>
              <a:rPr lang="en-US" sz="3800" noProof="1"/>
              <a:t>Country in the right direction</a:t>
            </a:r>
          </a:p>
        </p:txBody>
      </p:sp>
      <p:sp>
        <p:nvSpPr>
          <p:cNvPr id="3" name="Slide Number Placeholder 3">
            <a:extLst>
              <a:ext uri="{FF2B5EF4-FFF2-40B4-BE49-F238E27FC236}">
                <a16:creationId xmlns:a16="http://schemas.microsoft.com/office/drawing/2014/main" id="{D561ED56-6A4D-9D2E-C496-DED5ECB81AED}"/>
              </a:ext>
            </a:extLst>
          </p:cNvPr>
          <p:cNvSpPr txBox="1">
            <a:spLocks/>
          </p:cNvSpPr>
          <p:nvPr/>
        </p:nvSpPr>
        <p:spPr>
          <a:xfrm>
            <a:off x="594000" y="6314304"/>
            <a:ext cx="531415" cy="465066"/>
          </a:xfrm>
          <a:prstGeom prst="rect">
            <a:avLst/>
          </a:prstGeom>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2DE29D7-3630-4216-8240-D5FF8217132B}" type="slidenum">
              <a:rPr lang="en-US" sz="1100" noProof="1" smtClean="0">
                <a:solidFill>
                  <a:schemeClr val="bg1">
                    <a:lumMod val="85000"/>
                  </a:schemeClr>
                </a:solidFill>
              </a:rPr>
              <a:pPr/>
              <a:t>13</a:t>
            </a:fld>
            <a:endParaRPr lang="en-US" sz="1100" noProof="1">
              <a:solidFill>
                <a:schemeClr val="bg1">
                  <a:lumMod val="85000"/>
                </a:schemeClr>
              </a:solidFill>
            </a:endParaRPr>
          </a:p>
        </p:txBody>
      </p:sp>
      <p:sp>
        <p:nvSpPr>
          <p:cNvPr id="15" name="Title2Center">
            <a:extLst>
              <a:ext uri="{FF2B5EF4-FFF2-40B4-BE49-F238E27FC236}">
                <a16:creationId xmlns:a16="http://schemas.microsoft.com/office/drawing/2014/main" id="{C9315B17-8E3C-E6AE-2D15-9D1898BF1C7B}"/>
              </a:ext>
            </a:extLst>
          </p:cNvPr>
          <p:cNvSpPr txBox="1"/>
          <p:nvPr/>
        </p:nvSpPr>
        <p:spPr>
          <a:xfrm>
            <a:off x="734598" y="3048000"/>
            <a:ext cx="4386042" cy="3169920"/>
          </a:xfrm>
          <a:prstGeom prst="rect">
            <a:avLst/>
          </a:prstGeom>
          <a:noFill/>
        </p:spPr>
        <p:txBody>
          <a:bodyPr vertOverflow="clip" wrap="square" lIns="0" tIns="0" rIns="0" bIns="0" rtlCol="0" anchor="t"/>
          <a:lstStyle/>
          <a:p>
            <a:pPr>
              <a:lnSpc>
                <a:spcPct val="120000"/>
              </a:lnSpc>
            </a:pPr>
            <a:r>
              <a:rPr lang="en-US" sz="1200" b="1" i="1" spc="62" noProof="1"/>
              <a:t>AI description:</a:t>
            </a:r>
            <a:br>
              <a:rPr lang="en-US" sz="1200" spc="62" noProof="1"/>
            </a:br>
            <a:r>
              <a:rPr lang="en-US" sz="1200" spc="62" noProof="1"/>
              <a:t>- The majority of respondents (60%) believe the country is neither moving in the right nor wrong direction, with the highest agreement among those aged 60+ (78%).</a:t>
            </a:r>
            <a:br>
              <a:rPr lang="en-US" sz="1200" spc="62" noProof="1"/>
            </a:br>
            <a:br>
              <a:rPr lang="en-US" sz="1200" spc="62" noProof="1"/>
            </a:br>
            <a:r>
              <a:rPr lang="en-US" sz="1200" spc="62" noProof="1"/>
              <a:t>- Younger respondents (29 and 30-44) are more optimistic, with 33% in the 30-44 group saying the country is moving in the right direction, while only 9% or less in older groups agree.</a:t>
            </a:r>
            <a:br>
              <a:rPr lang="en-US" sz="1200" spc="62" noProof="1"/>
            </a:br>
            <a:br>
              <a:rPr lang="en-US" sz="1200" spc="62" noProof="1"/>
            </a:br>
            <a:r>
              <a:rPr lang="en-US" sz="1200" spc="62" noProof="1"/>
              <a:t>- Older age groups (45-59 and 60+) are more likely to think the country is going in the wrong direction, especially the 45-59 group at 45%.</a:t>
            </a:r>
          </a:p>
        </p:txBody>
      </p:sp>
      <p:sp>
        <p:nvSpPr>
          <p:cNvPr id="4" name="TextBox 3">
            <a:extLst>
              <a:ext uri="{FF2B5EF4-FFF2-40B4-BE49-F238E27FC236}">
                <a16:creationId xmlns:a16="http://schemas.microsoft.com/office/drawing/2014/main" id="{ACA1F5E2-B93A-09A9-1E47-B1A108ADFFEC}"/>
              </a:ext>
            </a:extLst>
          </p:cNvPr>
          <p:cNvSpPr txBox="1"/>
          <p:nvPr/>
        </p:nvSpPr>
        <p:spPr>
          <a:xfrm>
            <a:off x="755374" y="6414052"/>
            <a:ext cx="0" cy="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84629" tIns="84629" rIns="84629" bIns="84629" rtlCol="0">
            <a:normAutofit fontScale="25000" lnSpcReduction="20000"/>
          </a:bodyPr>
          <a:lstStyle/>
          <a:p>
            <a:pPr algn="l" hangingPunct="1"/>
            <a:endParaRPr kumimoji="0" lang="en-US" sz="6900" b="0" i="0" u="none" strike="noStrike" kern="0" cap="none" spc="0" normalizeH="0" baseline="0" noProof="1">
              <a:ln>
                <a:noFill/>
              </a:ln>
              <a:solidFill>
                <a:srgbClr val="FFFFFF"/>
              </a:solidFill>
              <a:effectLst/>
              <a:uLnTx/>
              <a:uFillTx/>
              <a:latin typeface="Catamaran Bold"/>
              <a:cs typeface="Catamaran Bold"/>
              <a:sym typeface="Catamaran Bold"/>
            </a:endParaRPr>
          </a:p>
        </p:txBody>
      </p:sp>
      <p:sp>
        <p:nvSpPr>
          <p:cNvPr id="6" name="TextBox 5">
            <a:extLst>
              <a:ext uri="{FF2B5EF4-FFF2-40B4-BE49-F238E27FC236}">
                <a16:creationId xmlns:a16="http://schemas.microsoft.com/office/drawing/2014/main" id="{516690C8-5A4A-21E5-6DF0-8A61A5396575}"/>
              </a:ext>
            </a:extLst>
          </p:cNvPr>
          <p:cNvSpPr txBox="1"/>
          <p:nvPr/>
        </p:nvSpPr>
        <p:spPr>
          <a:xfrm>
            <a:off x="795130" y="6480313"/>
            <a:ext cx="0" cy="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84629" tIns="84629" rIns="84629" bIns="84629" rtlCol="0">
            <a:normAutofit fontScale="25000" lnSpcReduction="20000"/>
          </a:bodyPr>
          <a:lstStyle/>
          <a:p>
            <a:pPr algn="l" hangingPunct="1"/>
            <a:endParaRPr kumimoji="0" lang="en-US" sz="6900" b="0" i="0" u="none" strike="noStrike" kern="0" cap="none" spc="0" normalizeH="0" baseline="0" noProof="1">
              <a:ln>
                <a:noFill/>
              </a:ln>
              <a:solidFill>
                <a:srgbClr val="FFFFFF"/>
              </a:solidFill>
              <a:effectLst/>
              <a:uLnTx/>
              <a:uFillTx/>
              <a:latin typeface="Catamaran Bold"/>
              <a:cs typeface="Catamaran Bold"/>
              <a:sym typeface="Catamaran Bold"/>
            </a:endParaRPr>
          </a:p>
        </p:txBody>
      </p:sp>
      <p:sp>
        <p:nvSpPr>
          <p:cNvPr id="2" name="FooterCenter">
            <a:extLst>
              <a:ext uri="{FF2B5EF4-FFF2-40B4-BE49-F238E27FC236}">
                <a16:creationId xmlns:a16="http://schemas.microsoft.com/office/drawing/2014/main" id="{50F052E1-2261-D3A5-0E70-05703A8F9B53}"/>
              </a:ext>
            </a:extLst>
          </p:cNvPr>
          <p:cNvSpPr/>
          <p:nvPr/>
        </p:nvSpPr>
        <p:spPr>
          <a:xfrm flipH="1">
            <a:off x="7489456" y="0"/>
            <a:ext cx="4702542" cy="403761"/>
          </a:xfrm>
          <a:prstGeom prst="rect">
            <a:avLst/>
          </a:prstGeom>
          <a:ln>
            <a:noFill/>
          </a:ln>
        </p:spPr>
        <p:txBody>
          <a:bodyPr wrap="square" lIns="90000" tIns="90000" rIns="90000" bIns="90000" anchor="t">
            <a:noAutofit/>
          </a:bodyPr>
          <a:lstStyle/>
          <a:p>
            <a:pPr marL="0" marR="0" lvl="0" indent="0" algn="r" fontAlgn="ctr"/>
            <a:r>
              <a:rPr lang="en-US" sz="1100" b="0" i="0" u="none" strike="noStrike" noProof="1">
                <a:solidFill>
                  <a:schemeClr val="tx1">
                    <a:alpha val="7869"/>
                  </a:schemeClr>
                </a:solidFill>
              </a:rPr>
              <a:t>Life survey </a:t>
            </a:r>
          </a:p>
        </p:txBody>
      </p:sp>
      <p:sp>
        <p:nvSpPr>
          <p:cNvPr id="7" name="BodyFooterCenter">
            <a:extLst>
              <a:ext uri="{FF2B5EF4-FFF2-40B4-BE49-F238E27FC236}">
                <a16:creationId xmlns:a16="http://schemas.microsoft.com/office/drawing/2014/main" id="{40441E01-84BE-20C0-D9F4-615C21159E30}"/>
              </a:ext>
            </a:extLst>
          </p:cNvPr>
          <p:cNvSpPr/>
          <p:nvPr/>
        </p:nvSpPr>
        <p:spPr>
          <a:xfrm>
            <a:off x="1230336" y="6326561"/>
            <a:ext cx="5429665" cy="440551"/>
          </a:xfrm>
          <a:prstGeom prst="rect">
            <a:avLst/>
          </a:prstGeom>
          <a:ln>
            <a:noFill/>
          </a:ln>
        </p:spPr>
        <p:txBody>
          <a:bodyPr wrap="square" lIns="0" tIns="0" rIns="0" bIns="0" anchor="ctr">
            <a:noAutofit/>
          </a:bodyPr>
          <a:lstStyle/>
          <a:p>
            <a:r>
              <a:rPr lang="en-US" sz="1000" noProof="1">
                <a:solidFill>
                  <a:schemeClr val="tx1">
                    <a:lumMod val="50000"/>
                    <a:lumOff val="50000"/>
                  </a:schemeClr>
                </a:solidFill>
              </a:rPr>
              <a:t>Is our country currently moving in the right or wrong direction?</a:t>
            </a:r>
          </a:p>
        </p:txBody>
      </p:sp>
      <p:grpSp>
        <p:nvGrpSpPr>
          <p:cNvPr id="5000" name="BodyContent"/>
          <p:cNvGrpSpPr/>
          <p:nvPr/>
        </p:nvGrpSpPr>
        <p:grpSpPr>
          <a:xfrm>
            <a:off x="6336000" y="396000"/>
            <a:ext cx="4824000" cy="5832000"/>
            <a:chOff x="6336000" y="396000"/>
            <a:chExt cx="4824000" cy="5832000"/>
          </a:xfrm>
        </p:grpSpPr>
        <p:graphicFrame>
          <p:nvGraphicFramePr>
            <p:cNvPr id="5002" name="BodyContentTable"/>
            <p:cNvGraphicFramePr>
              <a:graphicFrameLocks/>
            </p:cNvGraphicFramePr>
            <p:nvPr>
              <p:extLst>
                <p:ext uri="{D42A27DB-BD31-4B8C-83A1-F6EECF244321}">
                  <p14:modId xmlns:p14="http://schemas.microsoft.com/office/powerpoint/2010/main" val="3255516459"/>
                </p:ext>
              </p:extLst>
            </p:nvPr>
          </p:nvGraphicFramePr>
          <p:xfrm>
            <a:off x="6336000" y="396000"/>
            <a:ext cx="4824000" cy="2916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005" name="BodyContentTable"/>
            <p:cNvGraphicFramePr>
              <a:graphicFrameLocks/>
            </p:cNvGraphicFramePr>
            <p:nvPr>
              <p:extLst>
                <p:ext uri="{D42A27DB-BD31-4B8C-83A1-F6EECF244321}">
                  <p14:modId xmlns:p14="http://schemas.microsoft.com/office/powerpoint/2010/main" val="2099117201"/>
                </p:ext>
              </p:extLst>
            </p:nvPr>
          </p:nvGraphicFramePr>
          <p:xfrm>
            <a:off x="6336000" y="3312000"/>
            <a:ext cx="4824000" cy="2916000"/>
          </p:xfrm>
          <a:graphic>
            <a:graphicData uri="http://schemas.openxmlformats.org/drawingml/2006/chart">
              <c:chart xmlns:c="http://schemas.openxmlformats.org/drawingml/2006/chart" xmlns:r="http://schemas.openxmlformats.org/officeDocument/2006/relationships" r:id="rId3"/>
            </a:graphicData>
          </a:graphic>
        </p:graphicFrame>
      </p:grpSp>
    </p:spTree>
    <p:extLst>
      <p:ext uri="{BB962C8B-B14F-4D97-AF65-F5344CB8AC3E}">
        <p14:creationId xmlns:p14="http://schemas.microsoft.com/office/powerpoint/2010/main" val="3144844237"/>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2DF00E6A-8ACF-0064-ABB1-58D4FDEF67E1}"/>
              </a:ext>
            </a:extLst>
          </p:cNvPr>
          <p:cNvSpPr txBox="1">
            <a:spLocks/>
          </p:cNvSpPr>
          <p:nvPr/>
        </p:nvSpPr>
        <p:spPr>
          <a:xfrm>
            <a:off x="594000" y="6314304"/>
            <a:ext cx="531415" cy="465066"/>
          </a:xfrm>
          <a:prstGeom prst="rect">
            <a:avLst/>
          </a:prstGeom>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2DE29D7-3630-4216-8240-D5FF8217132B}" type="slidenum">
              <a:rPr lang="en-US" sz="1100" noProof="1" smtClean="0">
                <a:solidFill>
                  <a:schemeClr val="tx1">
                    <a:lumMod val="50000"/>
                    <a:lumOff val="50000"/>
                    <a:alpha val="0"/>
                  </a:schemeClr>
                </a:solidFill>
              </a:rPr>
              <a:pPr/>
              <a:t>14</a:t>
            </a:fld>
            <a:endParaRPr lang="en-US" sz="1100" noProof="1">
              <a:solidFill>
                <a:schemeClr val="tx1">
                  <a:lumMod val="50000"/>
                  <a:lumOff val="50000"/>
                  <a:alpha val="0"/>
                </a:schemeClr>
              </a:solidFill>
            </a:endParaRPr>
          </a:p>
        </p:txBody>
      </p:sp>
      <p:sp>
        <p:nvSpPr>
          <p:cNvPr id="3" name="Title1Center">
            <a:extLst>
              <a:ext uri="{FF2B5EF4-FFF2-40B4-BE49-F238E27FC236}">
                <a16:creationId xmlns:a16="http://schemas.microsoft.com/office/drawing/2014/main" id="{1142A2DD-9806-099B-69A7-C000C98418DE}"/>
              </a:ext>
            </a:extLst>
          </p:cNvPr>
          <p:cNvSpPr txBox="1">
            <a:spLocks/>
          </p:cNvSpPr>
          <p:nvPr/>
        </p:nvSpPr>
        <p:spPr>
          <a:xfrm>
            <a:off x="3499103" y="291547"/>
            <a:ext cx="5193791" cy="1382298"/>
          </a:xfrm>
          <a:prstGeom prst="rect">
            <a:avLst/>
          </a:prstGeom>
        </p:spPr>
        <p:txBody>
          <a:bodyPr lIns="0" bIns="0" anchor="ctr">
            <a:noAutofit/>
          </a:bodyPr>
          <a:lstStyle>
            <a:lvl1pPr marL="0" marR="0" indent="0" algn="l" defTabSz="846664" rtl="0" eaLnBrk="1" latinLnBrk="0" hangingPunct="1">
              <a:lnSpc>
                <a:spcPct val="100000"/>
              </a:lnSpc>
              <a:spcBef>
                <a:spcPts val="0"/>
              </a:spcBef>
              <a:spcAft>
                <a:spcPts val="0"/>
              </a:spcAft>
              <a:buClrTx/>
              <a:buSzTx/>
              <a:buFontTx/>
              <a:buNone/>
              <a:tabLst/>
              <a:defRPr sz="4451" b="1" i="0" u="none" strike="noStrike" cap="none" spc="0" baseline="0">
                <a:solidFill>
                  <a:schemeClr val="tx1"/>
                </a:solidFill>
                <a:uFillTx/>
                <a:latin typeface="+mj-lt"/>
                <a:ea typeface="Catamaran Bold"/>
                <a:cs typeface="Catamaran Bold"/>
                <a:sym typeface="Catamaran Bold"/>
              </a:defRPr>
            </a:lvl1pPr>
            <a:lvl2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2pPr>
            <a:lvl3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3pPr>
            <a:lvl4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4pPr>
            <a:lvl5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5pPr>
            <a:lvl6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6pPr>
            <a:lvl7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7pPr>
            <a:lvl8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8pPr>
            <a:lvl9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9pPr>
          </a:lstStyle>
          <a:p>
            <a:pPr algn="ctr"/>
            <a:r>
              <a:rPr lang="en-US" sz="3800" kern="0" noProof="1">
                <a:solidFill>
                  <a:srgbClr val="000000">
                    <a:alpha val="7843"/>
                  </a:srgbClr>
                </a:solidFill>
              </a:rPr>
              <a:t> </a:t>
            </a:r>
          </a:p>
        </p:txBody>
      </p:sp>
      <p:grpSp>
        <p:nvGrpSpPr>
          <p:cNvPr id="5" name="Group 4">
            <a:extLst>
              <a:ext uri="{FF2B5EF4-FFF2-40B4-BE49-F238E27FC236}">
                <a16:creationId xmlns:a16="http://schemas.microsoft.com/office/drawing/2014/main" id="{A04422EB-6477-3C41-1F64-B587AED9EEB8}"/>
              </a:ext>
            </a:extLst>
          </p:cNvPr>
          <p:cNvGrpSpPr>
            <a:grpSpLocks noChangeAspect="1"/>
          </p:cNvGrpSpPr>
          <p:nvPr/>
        </p:nvGrpSpPr>
        <p:grpSpPr>
          <a:xfrm>
            <a:off x="4818759" y="1732552"/>
            <a:ext cx="2554477" cy="3392895"/>
            <a:chOff x="694033" y="803406"/>
            <a:chExt cx="569876" cy="756918"/>
          </a:xfrm>
          <a:solidFill>
            <a:srgbClr val="000000">
              <a:alpha val="5000"/>
            </a:srgbClr>
          </a:solidFill>
        </p:grpSpPr>
        <p:sp>
          <p:nvSpPr>
            <p:cNvPr id="7" name="Freeform 6">
              <a:extLst>
                <a:ext uri="{FF2B5EF4-FFF2-40B4-BE49-F238E27FC236}">
                  <a16:creationId xmlns:a16="http://schemas.microsoft.com/office/drawing/2014/main" id="{E2A48EE0-8288-F150-7339-05617677C07D}"/>
                </a:ext>
              </a:extLst>
            </p:cNvPr>
            <p:cNvSpPr/>
            <p:nvPr/>
          </p:nvSpPr>
          <p:spPr>
            <a:xfrm>
              <a:off x="694033" y="803406"/>
              <a:ext cx="569876" cy="752983"/>
            </a:xfrm>
            <a:custGeom>
              <a:avLst/>
              <a:gdLst>
                <a:gd name="connsiteX0" fmla="*/ 566727 w 569876"/>
                <a:gd name="connsiteY0" fmla="*/ 721477 h 752983"/>
                <a:gd name="connsiteX1" fmla="*/ 404850 w 569876"/>
                <a:gd name="connsiteY1" fmla="*/ 488405 h 752983"/>
                <a:gd name="connsiteX2" fmla="*/ 409304 w 569876"/>
                <a:gd name="connsiteY2" fmla="*/ 461890 h 752983"/>
                <a:gd name="connsiteX3" fmla="*/ 479595 w 569876"/>
                <a:gd name="connsiteY3" fmla="*/ 126096 h 752983"/>
                <a:gd name="connsiteX4" fmla="*/ 385990 w 569876"/>
                <a:gd name="connsiteY4" fmla="*/ 32561 h 752983"/>
                <a:gd name="connsiteX5" fmla="*/ 19 w 569876"/>
                <a:gd name="connsiteY5" fmla="*/ 235986 h 752983"/>
                <a:gd name="connsiteX6" fmla="*/ 17933 w 569876"/>
                <a:gd name="connsiteY6" fmla="*/ 256407 h 752983"/>
                <a:gd name="connsiteX7" fmla="*/ 19296 w 569876"/>
                <a:gd name="connsiteY7" fmla="*/ 256447 h 752983"/>
                <a:gd name="connsiteX8" fmla="*/ 22567 w 569876"/>
                <a:gd name="connsiteY8" fmla="*/ 256447 h 752983"/>
                <a:gd name="connsiteX9" fmla="*/ 41706 w 569876"/>
                <a:gd name="connsiteY9" fmla="*/ 238561 h 752983"/>
                <a:gd name="connsiteX10" fmla="*/ 273614 w 569876"/>
                <a:gd name="connsiteY10" fmla="*/ 42424 h 752983"/>
                <a:gd name="connsiteX11" fmla="*/ 469751 w 569876"/>
                <a:gd name="connsiteY11" fmla="*/ 274333 h 752983"/>
                <a:gd name="connsiteX12" fmla="*/ 255709 w 569876"/>
                <a:gd name="connsiteY12" fmla="*/ 471216 h 752983"/>
                <a:gd name="connsiteX13" fmla="*/ 239006 w 569876"/>
                <a:gd name="connsiteY13" fmla="*/ 471216 h 752983"/>
                <a:gd name="connsiteX14" fmla="*/ 147768 w 569876"/>
                <a:gd name="connsiteY14" fmla="*/ 471216 h 752983"/>
                <a:gd name="connsiteX15" fmla="*/ 145959 w 569876"/>
                <a:gd name="connsiteY15" fmla="*/ 471216 h 752983"/>
                <a:gd name="connsiteX16" fmla="*/ 125661 w 569876"/>
                <a:gd name="connsiteY16" fmla="*/ 489564 h 752983"/>
                <a:gd name="connsiteX17" fmla="*/ 125637 w 569876"/>
                <a:gd name="connsiteY17" fmla="*/ 490493 h 752983"/>
                <a:gd name="connsiteX18" fmla="*/ 125637 w 569876"/>
                <a:gd name="connsiteY18" fmla="*/ 660652 h 752983"/>
                <a:gd name="connsiteX19" fmla="*/ 144915 w 569876"/>
                <a:gd name="connsiteY19" fmla="*/ 679930 h 752983"/>
                <a:gd name="connsiteX20" fmla="*/ 148116 w 569876"/>
                <a:gd name="connsiteY20" fmla="*/ 679930 h 752983"/>
                <a:gd name="connsiteX21" fmla="*/ 167394 w 569876"/>
                <a:gd name="connsiteY21" fmla="*/ 660652 h 752983"/>
                <a:gd name="connsiteX22" fmla="*/ 167394 w 569876"/>
                <a:gd name="connsiteY22" fmla="*/ 531902 h 752983"/>
                <a:gd name="connsiteX23" fmla="*/ 186671 w 569876"/>
                <a:gd name="connsiteY23" fmla="*/ 512624 h 752983"/>
                <a:gd name="connsiteX24" fmla="*/ 238728 w 569876"/>
                <a:gd name="connsiteY24" fmla="*/ 512624 h 752983"/>
                <a:gd name="connsiteX25" fmla="*/ 255709 w 569876"/>
                <a:gd name="connsiteY25" fmla="*/ 512624 h 752983"/>
                <a:gd name="connsiteX26" fmla="*/ 342772 w 569876"/>
                <a:gd name="connsiteY26" fmla="*/ 497383 h 752983"/>
                <a:gd name="connsiteX27" fmla="*/ 365042 w 569876"/>
                <a:gd name="connsiteY27" fmla="*/ 504343 h 752983"/>
                <a:gd name="connsiteX28" fmla="*/ 532069 w 569876"/>
                <a:gd name="connsiteY28" fmla="*/ 744722 h 752983"/>
                <a:gd name="connsiteX29" fmla="*/ 557958 w 569876"/>
                <a:gd name="connsiteY29" fmla="*/ 750150 h 752983"/>
                <a:gd name="connsiteX30" fmla="*/ 560672 w 569876"/>
                <a:gd name="connsiteY30" fmla="*/ 748480 h 752983"/>
                <a:gd name="connsiteX31" fmla="*/ 566964 w 569876"/>
                <a:gd name="connsiteY31" fmla="*/ 721853 h 752983"/>
                <a:gd name="connsiteX32" fmla="*/ 566727 w 569876"/>
                <a:gd name="connsiteY32" fmla="*/ 721477 h 752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569876" h="752983">
                  <a:moveTo>
                    <a:pt x="566727" y="721477"/>
                  </a:moveTo>
                  <a:lnTo>
                    <a:pt x="404850" y="488405"/>
                  </a:lnTo>
                  <a:cubicBezTo>
                    <a:pt x="398909" y="479819"/>
                    <a:pt x="400884" y="468064"/>
                    <a:pt x="409304" y="461890"/>
                  </a:cubicBezTo>
                  <a:cubicBezTo>
                    <a:pt x="502770" y="391739"/>
                    <a:pt x="547241" y="259091"/>
                    <a:pt x="479595" y="126096"/>
                  </a:cubicBezTo>
                  <a:cubicBezTo>
                    <a:pt x="459035" y="85829"/>
                    <a:pt x="426273" y="53091"/>
                    <a:pt x="385990" y="32561"/>
                  </a:cubicBezTo>
                  <a:cubicBezTo>
                    <a:pt x="199825" y="-62157"/>
                    <a:pt x="13729" y="63044"/>
                    <a:pt x="19" y="235986"/>
                  </a:cubicBezTo>
                  <a:cubicBezTo>
                    <a:pt x="-673" y="246572"/>
                    <a:pt x="7347" y="255714"/>
                    <a:pt x="17933" y="256407"/>
                  </a:cubicBezTo>
                  <a:cubicBezTo>
                    <a:pt x="18387" y="256436"/>
                    <a:pt x="18841" y="256450"/>
                    <a:pt x="19296" y="256447"/>
                  </a:cubicBezTo>
                  <a:lnTo>
                    <a:pt x="22567" y="256447"/>
                  </a:lnTo>
                  <a:cubicBezTo>
                    <a:pt x="32640" y="256400"/>
                    <a:pt x="40979" y="248607"/>
                    <a:pt x="41706" y="238561"/>
                  </a:cubicBezTo>
                  <a:cubicBezTo>
                    <a:pt x="51584" y="120360"/>
                    <a:pt x="155413" y="32546"/>
                    <a:pt x="273614" y="42424"/>
                  </a:cubicBezTo>
                  <a:cubicBezTo>
                    <a:pt x="391816" y="52302"/>
                    <a:pt x="479630" y="156131"/>
                    <a:pt x="469751" y="274333"/>
                  </a:cubicBezTo>
                  <a:cubicBezTo>
                    <a:pt x="460450" y="385632"/>
                    <a:pt x="367396" y="471226"/>
                    <a:pt x="255709" y="471216"/>
                  </a:cubicBezTo>
                  <a:lnTo>
                    <a:pt x="239006" y="471216"/>
                  </a:lnTo>
                  <a:cubicBezTo>
                    <a:pt x="201425" y="471216"/>
                    <a:pt x="163984" y="470798"/>
                    <a:pt x="147768" y="471216"/>
                  </a:cubicBezTo>
                  <a:lnTo>
                    <a:pt x="145959" y="471216"/>
                  </a:lnTo>
                  <a:cubicBezTo>
                    <a:pt x="135287" y="470678"/>
                    <a:pt x="126199" y="478893"/>
                    <a:pt x="125661" y="489564"/>
                  </a:cubicBezTo>
                  <a:cubicBezTo>
                    <a:pt x="125646" y="489873"/>
                    <a:pt x="125638" y="490184"/>
                    <a:pt x="125637" y="490493"/>
                  </a:cubicBezTo>
                  <a:lnTo>
                    <a:pt x="125637" y="660652"/>
                  </a:lnTo>
                  <a:cubicBezTo>
                    <a:pt x="125637" y="671300"/>
                    <a:pt x="134268" y="679930"/>
                    <a:pt x="144915" y="679930"/>
                  </a:cubicBezTo>
                  <a:lnTo>
                    <a:pt x="148116" y="679930"/>
                  </a:lnTo>
                  <a:cubicBezTo>
                    <a:pt x="158763" y="679930"/>
                    <a:pt x="167394" y="671300"/>
                    <a:pt x="167394" y="660652"/>
                  </a:cubicBezTo>
                  <a:lnTo>
                    <a:pt x="167394" y="531902"/>
                  </a:lnTo>
                  <a:cubicBezTo>
                    <a:pt x="167394" y="521255"/>
                    <a:pt x="176025" y="512624"/>
                    <a:pt x="186671" y="512624"/>
                  </a:cubicBezTo>
                  <a:cubicBezTo>
                    <a:pt x="205114" y="512624"/>
                    <a:pt x="225505" y="512624"/>
                    <a:pt x="238728" y="512624"/>
                  </a:cubicBezTo>
                  <a:lnTo>
                    <a:pt x="255709" y="512624"/>
                  </a:lnTo>
                  <a:cubicBezTo>
                    <a:pt x="285394" y="512628"/>
                    <a:pt x="314853" y="507471"/>
                    <a:pt x="342772" y="497383"/>
                  </a:cubicBezTo>
                  <a:cubicBezTo>
                    <a:pt x="350914" y="494361"/>
                    <a:pt x="360070" y="497222"/>
                    <a:pt x="365042" y="504343"/>
                  </a:cubicBezTo>
                  <a:lnTo>
                    <a:pt x="532069" y="744722"/>
                  </a:lnTo>
                  <a:cubicBezTo>
                    <a:pt x="537922" y="753066"/>
                    <a:pt x="549245" y="755447"/>
                    <a:pt x="557958" y="750150"/>
                  </a:cubicBezTo>
                  <a:lnTo>
                    <a:pt x="560672" y="748480"/>
                  </a:lnTo>
                  <a:cubicBezTo>
                    <a:pt x="569762" y="742864"/>
                    <a:pt x="572580" y="730942"/>
                    <a:pt x="566964" y="721853"/>
                  </a:cubicBezTo>
                  <a:cubicBezTo>
                    <a:pt x="566887" y="721728"/>
                    <a:pt x="566811" y="721603"/>
                    <a:pt x="566727" y="721477"/>
                  </a:cubicBezTo>
                  <a:close/>
                </a:path>
              </a:pathLst>
            </a:custGeom>
            <a:grpFill/>
            <a:ln w="1599" cap="flat">
              <a:noFill/>
              <a:prstDash val="solid"/>
              <a:miter/>
            </a:ln>
          </p:spPr>
          <p:txBody>
            <a:bodyPr rtlCol="0" anchor="ctr"/>
            <a:lstStyle/>
            <a:p>
              <a:endParaRPr lang="en-US" noProof="1"/>
            </a:p>
          </p:txBody>
        </p:sp>
        <p:sp>
          <p:nvSpPr>
            <p:cNvPr id="9" name="Freeform 8">
              <a:extLst>
                <a:ext uri="{FF2B5EF4-FFF2-40B4-BE49-F238E27FC236}">
                  <a16:creationId xmlns:a16="http://schemas.microsoft.com/office/drawing/2014/main" id="{ADDA5863-5403-28C8-BE29-7B7B69D0CF91}"/>
                </a:ext>
              </a:extLst>
            </p:cNvPr>
            <p:cNvSpPr/>
            <p:nvPr/>
          </p:nvSpPr>
          <p:spPr>
            <a:xfrm>
              <a:off x="819692" y="1513209"/>
              <a:ext cx="41756" cy="47115"/>
            </a:xfrm>
            <a:custGeom>
              <a:avLst/>
              <a:gdLst>
                <a:gd name="connsiteX0" fmla="*/ 19255 w 41756"/>
                <a:gd name="connsiteY0" fmla="*/ 47098 h 47115"/>
                <a:gd name="connsiteX1" fmla="*/ 22456 w 41756"/>
                <a:gd name="connsiteY1" fmla="*/ 47098 h 47115"/>
                <a:gd name="connsiteX2" fmla="*/ 41734 w 41756"/>
                <a:gd name="connsiteY2" fmla="*/ 27820 h 47115"/>
                <a:gd name="connsiteX3" fmla="*/ 41734 w 41756"/>
                <a:gd name="connsiteY3" fmla="*/ 19260 h 47115"/>
                <a:gd name="connsiteX4" fmla="*/ 22457 w 41756"/>
                <a:gd name="connsiteY4" fmla="*/ -18 h 47115"/>
                <a:gd name="connsiteX5" fmla="*/ 22317 w 41756"/>
                <a:gd name="connsiteY5" fmla="*/ -18 h 47115"/>
                <a:gd name="connsiteX6" fmla="*/ 19046 w 41756"/>
                <a:gd name="connsiteY6" fmla="*/ -18 h 47115"/>
                <a:gd name="connsiteX7" fmla="*/ -23 w 41756"/>
                <a:gd name="connsiteY7" fmla="*/ 19191 h 47115"/>
                <a:gd name="connsiteX8" fmla="*/ -23 w 41756"/>
                <a:gd name="connsiteY8" fmla="*/ 27751 h 47115"/>
                <a:gd name="connsiteX9" fmla="*/ 19185 w 41756"/>
                <a:gd name="connsiteY9" fmla="*/ 47098 h 47115"/>
                <a:gd name="connsiteX10" fmla="*/ 19255 w 41756"/>
                <a:gd name="connsiteY10" fmla="*/ 47098 h 47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756" h="47115">
                  <a:moveTo>
                    <a:pt x="19255" y="47098"/>
                  </a:moveTo>
                  <a:lnTo>
                    <a:pt x="22456" y="47098"/>
                  </a:lnTo>
                  <a:cubicBezTo>
                    <a:pt x="33103" y="47098"/>
                    <a:pt x="41734" y="38468"/>
                    <a:pt x="41734" y="27820"/>
                  </a:cubicBezTo>
                  <a:lnTo>
                    <a:pt x="41734" y="19260"/>
                  </a:lnTo>
                  <a:cubicBezTo>
                    <a:pt x="41734" y="8612"/>
                    <a:pt x="33104" y="-18"/>
                    <a:pt x="22457" y="-18"/>
                  </a:cubicBezTo>
                  <a:cubicBezTo>
                    <a:pt x="22410" y="-18"/>
                    <a:pt x="22364" y="-18"/>
                    <a:pt x="22317" y="-18"/>
                  </a:cubicBezTo>
                  <a:lnTo>
                    <a:pt x="19046" y="-18"/>
                  </a:lnTo>
                  <a:cubicBezTo>
                    <a:pt x="8492" y="59"/>
                    <a:pt x="-23" y="8633"/>
                    <a:pt x="-23" y="19191"/>
                  </a:cubicBezTo>
                  <a:lnTo>
                    <a:pt x="-23" y="27751"/>
                  </a:lnTo>
                  <a:cubicBezTo>
                    <a:pt x="-61" y="38399"/>
                    <a:pt x="8539" y="47056"/>
                    <a:pt x="19185" y="47098"/>
                  </a:cubicBezTo>
                  <a:cubicBezTo>
                    <a:pt x="19208" y="47098"/>
                    <a:pt x="19232" y="47098"/>
                    <a:pt x="19255" y="47098"/>
                  </a:cubicBezTo>
                  <a:close/>
                </a:path>
              </a:pathLst>
            </a:custGeom>
            <a:grpFill/>
            <a:ln w="1599" cap="flat">
              <a:noFill/>
              <a:prstDash val="solid"/>
              <a:miter/>
            </a:ln>
          </p:spPr>
          <p:txBody>
            <a:bodyPr rtlCol="0" anchor="ctr"/>
            <a:lstStyle/>
            <a:p>
              <a:endParaRPr lang="en-US" noProof="1"/>
            </a:p>
          </p:txBody>
        </p:sp>
        <p:sp>
          <p:nvSpPr>
            <p:cNvPr id="10" name="Freeform 9">
              <a:extLst>
                <a:ext uri="{FF2B5EF4-FFF2-40B4-BE49-F238E27FC236}">
                  <a16:creationId xmlns:a16="http://schemas.microsoft.com/office/drawing/2014/main" id="{DB702326-D8F5-8DEB-9D2C-0AF4967E7E8A}"/>
                </a:ext>
              </a:extLst>
            </p:cNvPr>
            <p:cNvSpPr/>
            <p:nvPr/>
          </p:nvSpPr>
          <p:spPr>
            <a:xfrm>
              <a:off x="819762" y="952788"/>
              <a:ext cx="209626" cy="282669"/>
            </a:xfrm>
            <a:custGeom>
              <a:avLst/>
              <a:gdLst>
                <a:gd name="connsiteX0" fmla="*/ 194633 w 209626"/>
                <a:gd name="connsiteY0" fmla="*/ 268872 h 282669"/>
                <a:gd name="connsiteX1" fmla="*/ 198600 w 209626"/>
                <a:gd name="connsiteY1" fmla="*/ 267063 h 282669"/>
                <a:gd name="connsiteX2" fmla="*/ 207756 w 209626"/>
                <a:gd name="connsiteY2" fmla="*/ 241488 h 282669"/>
                <a:gd name="connsiteX3" fmla="*/ 206116 w 209626"/>
                <a:gd name="connsiteY3" fmla="*/ 238668 h 282669"/>
                <a:gd name="connsiteX4" fmla="*/ 46049 w 209626"/>
                <a:gd name="connsiteY4" fmla="*/ 8241 h 282669"/>
                <a:gd name="connsiteX5" fmla="*/ 24474 w 209626"/>
                <a:gd name="connsiteY5" fmla="*/ 864 h 282669"/>
                <a:gd name="connsiteX6" fmla="*/ 13479 w 209626"/>
                <a:gd name="connsiteY6" fmla="*/ 4343 h 282669"/>
                <a:gd name="connsiteX7" fmla="*/ -23 w 209626"/>
                <a:gd name="connsiteY7" fmla="*/ 22716 h 282669"/>
                <a:gd name="connsiteX8" fmla="*/ -23 w 209626"/>
                <a:gd name="connsiteY8" fmla="*/ 263374 h 282669"/>
                <a:gd name="connsiteX9" fmla="*/ 19255 w 209626"/>
                <a:gd name="connsiteY9" fmla="*/ 282652 h 282669"/>
                <a:gd name="connsiteX10" fmla="*/ 22456 w 209626"/>
                <a:gd name="connsiteY10" fmla="*/ 282652 h 282669"/>
                <a:gd name="connsiteX11" fmla="*/ 41734 w 209626"/>
                <a:gd name="connsiteY11" fmla="*/ 263374 h 282669"/>
                <a:gd name="connsiteX12" fmla="*/ 41734 w 209626"/>
                <a:gd name="connsiteY12" fmla="*/ 136573 h 282669"/>
                <a:gd name="connsiteX13" fmla="*/ 61506 w 209626"/>
                <a:gd name="connsiteY13" fmla="*/ 117802 h 282669"/>
                <a:gd name="connsiteX14" fmla="*/ 76531 w 209626"/>
                <a:gd name="connsiteY14" fmla="*/ 125647 h 282669"/>
                <a:gd name="connsiteX15" fmla="*/ 171528 w 209626"/>
                <a:gd name="connsiteY15" fmla="*/ 261982 h 282669"/>
                <a:gd name="connsiteX16" fmla="*/ 194633 w 209626"/>
                <a:gd name="connsiteY16" fmla="*/ 268872 h 2826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9626" h="282669">
                  <a:moveTo>
                    <a:pt x="194633" y="268872"/>
                  </a:moveTo>
                  <a:lnTo>
                    <a:pt x="198600" y="267063"/>
                  </a:lnTo>
                  <a:cubicBezTo>
                    <a:pt x="208191" y="262529"/>
                    <a:pt x="212290" y="251078"/>
                    <a:pt x="207756" y="241488"/>
                  </a:cubicBezTo>
                  <a:cubicBezTo>
                    <a:pt x="207290" y="240503"/>
                    <a:pt x="206742" y="239560"/>
                    <a:pt x="206116" y="238668"/>
                  </a:cubicBezTo>
                  <a:lnTo>
                    <a:pt x="46049" y="8241"/>
                  </a:lnTo>
                  <a:cubicBezTo>
                    <a:pt x="41238" y="1337"/>
                    <a:pt x="32505" y="-1649"/>
                    <a:pt x="24474" y="864"/>
                  </a:cubicBezTo>
                  <a:lnTo>
                    <a:pt x="13479" y="4343"/>
                  </a:lnTo>
                  <a:cubicBezTo>
                    <a:pt x="5451" y="6865"/>
                    <a:pt x="-14" y="14302"/>
                    <a:pt x="-23" y="22716"/>
                  </a:cubicBezTo>
                  <a:lnTo>
                    <a:pt x="-23" y="263374"/>
                  </a:lnTo>
                  <a:cubicBezTo>
                    <a:pt x="-23" y="274021"/>
                    <a:pt x="8608" y="282652"/>
                    <a:pt x="19255" y="282652"/>
                  </a:cubicBezTo>
                  <a:lnTo>
                    <a:pt x="22456" y="282652"/>
                  </a:lnTo>
                  <a:cubicBezTo>
                    <a:pt x="33103" y="282652"/>
                    <a:pt x="41734" y="274021"/>
                    <a:pt x="41734" y="263374"/>
                  </a:cubicBezTo>
                  <a:lnTo>
                    <a:pt x="41734" y="136573"/>
                  </a:lnTo>
                  <a:cubicBezTo>
                    <a:pt x="42010" y="125930"/>
                    <a:pt x="50863" y="117526"/>
                    <a:pt x="61506" y="117802"/>
                  </a:cubicBezTo>
                  <a:cubicBezTo>
                    <a:pt x="67457" y="117956"/>
                    <a:pt x="73003" y="120852"/>
                    <a:pt x="76531" y="125647"/>
                  </a:cubicBezTo>
                  <a:lnTo>
                    <a:pt x="171528" y="261982"/>
                  </a:lnTo>
                  <a:cubicBezTo>
                    <a:pt x="176616" y="269474"/>
                    <a:pt x="186273" y="272354"/>
                    <a:pt x="194633" y="268872"/>
                  </a:cubicBezTo>
                  <a:close/>
                </a:path>
              </a:pathLst>
            </a:custGeom>
            <a:grpFill/>
            <a:ln w="1599" cap="flat">
              <a:noFill/>
              <a:prstDash val="solid"/>
              <a:miter/>
            </a:ln>
          </p:spPr>
          <p:txBody>
            <a:bodyPr rtlCol="0" anchor="ctr"/>
            <a:lstStyle/>
            <a:p>
              <a:endParaRPr lang="en-US" noProof="1"/>
            </a:p>
          </p:txBody>
        </p:sp>
      </p:grpSp>
      <p:sp>
        <p:nvSpPr>
          <p:cNvPr id="4" name="FooterCenter">
            <a:extLst>
              <a:ext uri="{FF2B5EF4-FFF2-40B4-BE49-F238E27FC236}">
                <a16:creationId xmlns:a16="http://schemas.microsoft.com/office/drawing/2014/main" id="{50F052E1-2261-D3A5-0E70-05703A8F9B53}"/>
              </a:ext>
            </a:extLst>
          </p:cNvPr>
          <p:cNvSpPr/>
          <p:nvPr/>
        </p:nvSpPr>
        <p:spPr>
          <a:xfrm flipH="1">
            <a:off x="7489456" y="0"/>
            <a:ext cx="4702542" cy="403761"/>
          </a:xfrm>
          <a:prstGeom prst="rect">
            <a:avLst/>
          </a:prstGeom>
          <a:ln>
            <a:noFill/>
          </a:ln>
        </p:spPr>
        <p:txBody>
          <a:bodyPr wrap="square" lIns="90000" tIns="90000" rIns="90000" bIns="90000" anchor="t">
            <a:noAutofit/>
          </a:bodyPr>
          <a:lstStyle/>
          <a:p>
            <a:pPr marL="0" marR="0" lvl="0" indent="0" algn="r" fontAlgn="ctr"/>
            <a:r>
              <a:rPr lang="en-US" sz="1100" b="0" i="0" u="none" strike="noStrike" noProof="1">
                <a:solidFill>
                  <a:schemeClr val="tx1">
                    <a:alpha val="7869"/>
                  </a:schemeClr>
                </a:solidFill>
              </a:rPr>
              <a:t>Life survey </a:t>
            </a:r>
          </a:p>
        </p:txBody>
      </p:sp>
      <p:grpSp>
        <p:nvGrpSpPr>
          <p:cNvPr id="5000" name="BodyContent"/>
          <p:cNvGrpSpPr/>
          <p:nvPr/>
        </p:nvGrpSpPr>
        <p:grpSpPr>
          <a:xfrm>
            <a:off x="612000" y="2160000"/>
            <a:ext cx="1572405" cy="351649"/>
            <a:chOff x="612000" y="2160000"/>
            <a:chExt cx="1572405" cy="351649"/>
          </a:xfrm>
        </p:grpSpPr>
        <p:graphicFrame>
          <p:nvGraphicFramePr>
            <p:cNvPr id="5002" name="BodyContentTable"/>
            <p:cNvGraphicFramePr>
              <a:graphicFrameLocks/>
            </p:cNvGraphicFramePr>
            <p:nvPr>
              <p:extLst>
                <p:ext uri="{D42A27DB-BD31-4B8C-83A1-F6EECF244321}">
                  <p14:modId xmlns:p14="http://schemas.microsoft.com/office/powerpoint/2010/main" val="3687018594"/>
                </p:ext>
              </p:extLst>
            </p:nvPr>
          </p:nvGraphicFramePr>
          <p:xfrm>
            <a:off x="612000" y="2160000"/>
            <a:ext cx="1572405" cy="351649"/>
          </p:xfrm>
          <a:graphic>
            <a:graphicData uri="http://schemas.openxmlformats.org/drawingml/2006/table">
              <a:tbl>
                <a:tblPr/>
                <a:tblGrid>
                  <a:gridCol w="1572405">
                    <a:extLst>
                      <a:ext uri="{9D8B030D-6E8A-4147-A177-3AD203B41FA5}">
                        <a16:colId xmlns:a16="http://schemas.microsoft.com/office/drawing/2014/main" val="20000"/>
                      </a:ext>
                    </a:extLst>
                  </a:gridCol>
                </a:tblGrid>
                <a:tr h="351649">
                  <a:tc>
                    <a:txBody>
                      <a:bodyPr/>
                      <a:lstStyle/>
                      <a:p>
                        <a:endParaRPr lang="en-US" noProof="1"/>
                      </a:p>
                    </a:txBody>
                    <a:tcPr marL="0" marR="0" marT="0" marB="0">
                      <a:lnL>
                        <a:noFill/>
                      </a:lnL>
                      <a:lnR>
                        <a:noFill/>
                      </a:lnR>
                      <a:lnT>
                        <a:noFill/>
                      </a:lnT>
                      <a:lnB>
                        <a:noFill/>
                      </a:lnB>
                    </a:tcPr>
                  </a:tc>
                  <a:extLst>
                    <a:ext uri="{0D108BD9-81ED-4DB2-BD59-A6C34878D82A}">
                      <a16:rowId xmlns:a16="http://schemas.microsoft.com/office/drawing/2014/main" val="10000"/>
                    </a:ext>
                  </a:extLst>
                </a:tr>
              </a:tbl>
            </a:graphicData>
          </a:graphic>
        </p:graphicFrame>
      </p:grpSp>
    </p:spTree>
    <p:extLst>
      <p:ext uri="{BB962C8B-B14F-4D97-AF65-F5344CB8AC3E}">
        <p14:creationId xmlns:p14="http://schemas.microsoft.com/office/powerpoint/2010/main" val="2762341493"/>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469EAA2-DFFF-E8D7-E5BC-D4CBA1E1609C}"/>
              </a:ext>
            </a:extLst>
          </p:cNvPr>
          <p:cNvSpPr txBox="1"/>
          <p:nvPr/>
        </p:nvSpPr>
        <p:spPr>
          <a:xfrm>
            <a:off x="1192696" y="1912604"/>
            <a:ext cx="9959008" cy="385209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84629" tIns="84629" rIns="84629" bIns="84629" rtlCol="0">
            <a:normAutofit/>
          </a:bodyPr>
          <a:lstStyle/>
          <a:p>
            <a:pPr algn="l" hangingPunct="1"/>
            <a:endParaRPr kumimoji="0" lang="en-US" sz="6900" b="0" i="0" u="none" strike="noStrike" kern="0" cap="none" spc="0" normalizeH="0" baseline="0" noProof="1">
              <a:ln>
                <a:noFill/>
              </a:ln>
              <a:solidFill>
                <a:srgbClr val="FFFFFF"/>
              </a:solidFill>
              <a:effectLst/>
              <a:uLnTx/>
              <a:uFillTx/>
              <a:latin typeface="Catamaran Bold"/>
              <a:cs typeface="Catamaran Bold"/>
              <a:sym typeface="Catamaran Bold"/>
            </a:endParaRPr>
          </a:p>
        </p:txBody>
      </p:sp>
      <p:sp>
        <p:nvSpPr>
          <p:cNvPr id="2" name="Slide Number Placeholder 3">
            <a:extLst>
              <a:ext uri="{FF2B5EF4-FFF2-40B4-BE49-F238E27FC236}">
                <a16:creationId xmlns:a16="http://schemas.microsoft.com/office/drawing/2014/main" id="{E741BD14-1727-6403-06E3-FE5F78E6A846}"/>
              </a:ext>
            </a:extLst>
          </p:cNvPr>
          <p:cNvSpPr txBox="1">
            <a:spLocks/>
          </p:cNvSpPr>
          <p:nvPr/>
        </p:nvSpPr>
        <p:spPr>
          <a:xfrm>
            <a:off x="594000" y="6314304"/>
            <a:ext cx="531415" cy="465066"/>
          </a:xfrm>
          <a:prstGeom prst="rect">
            <a:avLst/>
          </a:prstGeom>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2DE29D7-3630-4216-8240-D5FF8217132B}" type="slidenum">
              <a:rPr lang="en-US" sz="1100" noProof="1" smtClean="0">
                <a:solidFill>
                  <a:schemeClr val="bg1">
                    <a:lumMod val="85000"/>
                  </a:schemeClr>
                </a:solidFill>
              </a:rPr>
              <a:pPr/>
              <a:t>2</a:t>
            </a:fld>
            <a:endParaRPr lang="en-US" sz="1100" noProof="1">
              <a:solidFill>
                <a:schemeClr val="bg1">
                  <a:lumMod val="85000"/>
                </a:schemeClr>
              </a:solidFill>
            </a:endParaRPr>
          </a:p>
        </p:txBody>
      </p:sp>
      <p:sp>
        <p:nvSpPr>
          <p:cNvPr id="3" name="Title1Center">
            <a:extLst>
              <a:ext uri="{FF2B5EF4-FFF2-40B4-BE49-F238E27FC236}">
                <a16:creationId xmlns:a16="http://schemas.microsoft.com/office/drawing/2014/main" id="{22378C1E-997F-C115-B079-911670B24E14}"/>
              </a:ext>
            </a:extLst>
          </p:cNvPr>
          <p:cNvSpPr>
            <a:spLocks noGrp="1"/>
          </p:cNvSpPr>
          <p:nvPr>
            <p:ph type="title"/>
          </p:nvPr>
        </p:nvSpPr>
        <p:spPr>
          <a:xfrm>
            <a:off x="592666" y="543697"/>
            <a:ext cx="9384365" cy="1310111"/>
          </a:xfrm>
        </p:spPr>
        <p:txBody>
          <a:bodyPr lIns="0" bIns="0" anchor="ctr">
            <a:noAutofit/>
          </a:bodyPr>
          <a:lstStyle/>
          <a:p>
            <a:r>
              <a:rPr lang="en-US" sz="3800" noProof="1"/>
              <a:t>About this survey (AI)</a:t>
            </a:r>
          </a:p>
        </p:txBody>
      </p:sp>
      <p:sp>
        <p:nvSpPr>
          <p:cNvPr id="13" name="BodyHeaderRight">
            <a:extLst>
              <a:ext uri="{FF2B5EF4-FFF2-40B4-BE49-F238E27FC236}">
                <a16:creationId xmlns:a16="http://schemas.microsoft.com/office/drawing/2014/main" id="{B95A1BFE-E96D-5926-F9AE-BD3C22278542}"/>
              </a:ext>
            </a:extLst>
          </p:cNvPr>
          <p:cNvSpPr/>
          <p:nvPr/>
        </p:nvSpPr>
        <p:spPr>
          <a:xfrm>
            <a:off x="5764696" y="1570397"/>
            <a:ext cx="4572000" cy="4536504"/>
          </a:xfrm>
          <a:prstGeom prst="rect">
            <a:avLst/>
          </a:prstGeom>
          <a:ln>
            <a:noFill/>
          </a:ln>
        </p:spPr>
        <p:txBody>
          <a:bodyPr wrap="square" lIns="0" tIns="0" rIns="0" bIns="0" numCol="1" spcCol="540000" anchor="ctr">
            <a:noAutofit/>
          </a:bodyPr>
          <a:lstStyle/>
          <a:p>
            <a:r>
              <a:rPr lang="en-US" sz="1400" b="1" noProof="1"/>
              <a:t>About the survey:</a:t>
            </a:r>
            <a:br>
              <a:rPr lang="en-US" sz="1400" noProof="1"/>
            </a:br>
            <a:r>
              <a:rPr lang="en-US" sz="1400" noProof="1"/>
              <a:t>The survey asked respondents about their overall fulfillment with life and their demographic details, including gender and age groups. It also explored which aspects of life contribute most to their sense of fulfillment, such as family, health, social connections, career, and hobbies.</a:t>
            </a:r>
            <a:br>
              <a:rPr lang="en-US" sz="1400" noProof="1"/>
            </a:br>
            <a:br>
              <a:rPr lang="en-US" sz="1400" noProof="1"/>
            </a:br>
            <a:r>
              <a:rPr lang="en-US" sz="1400" noProof="1"/>
              <a:t>Participants were asked to rate their emotional well-being and feelings, including happiness, stress, excitement, and other emotions. The survey also gauged the importance of knowledge, making a difference, and recreation in their lives.</a:t>
            </a:r>
            <a:br>
              <a:rPr lang="en-US" sz="1400" noProof="1"/>
            </a:br>
            <a:br>
              <a:rPr lang="en-US" sz="1400" noProof="1"/>
            </a:br>
            <a:r>
              <a:rPr lang="en-US" sz="1400" noProof="1"/>
              <a:t>Lastly, respondents were questioned about their perceptions of the country's current direction, reflecting their broader outlook on societal and national progress.</a:t>
            </a:r>
          </a:p>
        </p:txBody>
      </p:sp>
      <p:sp>
        <p:nvSpPr>
          <p:cNvPr id="14" name="BodyHeaderLeft">
            <a:extLst>
              <a:ext uri="{FF2B5EF4-FFF2-40B4-BE49-F238E27FC236}">
                <a16:creationId xmlns:a16="http://schemas.microsoft.com/office/drawing/2014/main" id="{187038BF-2C04-6401-8DED-909A9E507BCE}"/>
              </a:ext>
            </a:extLst>
          </p:cNvPr>
          <p:cNvSpPr/>
          <p:nvPr/>
        </p:nvSpPr>
        <p:spPr>
          <a:xfrm>
            <a:off x="626533" y="1570397"/>
            <a:ext cx="4572000" cy="4536504"/>
          </a:xfrm>
          <a:prstGeom prst="rect">
            <a:avLst/>
          </a:prstGeom>
          <a:ln>
            <a:noFill/>
          </a:ln>
        </p:spPr>
        <p:txBody>
          <a:bodyPr wrap="square" lIns="0" tIns="0" rIns="0" bIns="0" numCol="1" spcCol="540000" anchor="ctr">
            <a:noAutofit/>
          </a:bodyPr>
          <a:lstStyle/>
          <a:p>
            <a:r>
              <a:rPr lang="en-US" sz="1400" b="1" noProof="1"/>
              <a:t>Background and purpose</a:t>
            </a:r>
            <a:br>
              <a:rPr lang="en-US" sz="1400" noProof="1"/>
            </a:br>
            <a:r>
              <a:rPr lang="en-US" sz="1400" noProof="1"/>
              <a:t>The survey aims to assess people's life fulfillment, well-being, emotions, and views on social and personal factors.</a:t>
            </a:r>
            <a:br>
              <a:rPr lang="en-US" sz="1400" noProof="1"/>
            </a:br>
            <a:br>
              <a:rPr lang="en-US" sz="1400" noProof="1"/>
            </a:br>
            <a:r>
              <a:rPr lang="en-US" sz="1400" b="1" noProof="1"/>
              <a:t>Target group</a:t>
            </a:r>
            <a:br>
              <a:rPr lang="en-US" sz="1400" noProof="1"/>
            </a:br>
            <a:r>
              <a:rPr lang="en-US" sz="1400" noProof="1"/>
              <a:t>Adults aged 20-70, balanced gender.</a:t>
            </a:r>
            <a:br>
              <a:rPr lang="en-US" sz="1400" noProof="1"/>
            </a:br>
            <a:br>
              <a:rPr lang="en-US" sz="1400" noProof="1"/>
            </a:br>
            <a:r>
              <a:rPr lang="en-US" sz="1400" b="1" noProof="1"/>
              <a:t>Method</a:t>
            </a:r>
            <a:br>
              <a:rPr lang="en-US" sz="1400" noProof="1"/>
            </a:br>
            <a:r>
              <a:rPr lang="en-US" sz="1400" noProof="1"/>
              <a:t>Web based survey</a:t>
            </a:r>
            <a:br>
              <a:rPr lang="en-US" sz="1400" noProof="1"/>
            </a:br>
            <a:br>
              <a:rPr lang="en-US" sz="1400" noProof="1"/>
            </a:br>
            <a:r>
              <a:rPr lang="en-US" sz="1400" b="1" noProof="1"/>
              <a:t>Fieldwork</a:t>
            </a:r>
            <a:br>
              <a:rPr lang="en-US" sz="1400" noProof="1"/>
            </a:br>
            <a:r>
              <a:rPr lang="en-US" sz="1400" noProof="1"/>
              <a:t>A total of 40 respondents answered between 2025-02-10 and 2025-02-20.</a:t>
            </a:r>
          </a:p>
        </p:txBody>
      </p:sp>
      <p:sp>
        <p:nvSpPr>
          <p:cNvPr id="4" name="FooterCenter">
            <a:extLst>
              <a:ext uri="{FF2B5EF4-FFF2-40B4-BE49-F238E27FC236}">
                <a16:creationId xmlns:a16="http://schemas.microsoft.com/office/drawing/2014/main" id="{50F052E1-2261-D3A5-0E70-05703A8F9B53}"/>
              </a:ext>
            </a:extLst>
          </p:cNvPr>
          <p:cNvSpPr/>
          <p:nvPr/>
        </p:nvSpPr>
        <p:spPr>
          <a:xfrm flipH="1">
            <a:off x="7489456" y="0"/>
            <a:ext cx="4702542" cy="403761"/>
          </a:xfrm>
          <a:prstGeom prst="rect">
            <a:avLst/>
          </a:prstGeom>
          <a:ln>
            <a:noFill/>
          </a:ln>
        </p:spPr>
        <p:txBody>
          <a:bodyPr wrap="square" lIns="90000" tIns="90000" rIns="90000" bIns="90000" anchor="t">
            <a:noAutofit/>
          </a:bodyPr>
          <a:lstStyle/>
          <a:p>
            <a:pPr marL="0" marR="0" lvl="0" indent="0" algn="r" fontAlgn="ctr"/>
            <a:r>
              <a:rPr lang="en-US" sz="1100" b="0" i="0" u="none" strike="noStrike" noProof="1">
                <a:solidFill>
                  <a:schemeClr val="tx1">
                    <a:alpha val="7869"/>
                  </a:schemeClr>
                </a:solidFill>
              </a:rPr>
              <a:t>Life survey </a:t>
            </a:r>
          </a:p>
        </p:txBody>
      </p:sp>
      <p:grpSp>
        <p:nvGrpSpPr>
          <p:cNvPr id="5000" name="BodyContent"/>
          <p:cNvGrpSpPr/>
          <p:nvPr/>
        </p:nvGrpSpPr>
        <p:grpSpPr>
          <a:xfrm>
            <a:off x="612000" y="2160000"/>
            <a:ext cx="1572405" cy="351649"/>
            <a:chOff x="612000" y="2160000"/>
            <a:chExt cx="1572405" cy="351649"/>
          </a:xfrm>
        </p:grpSpPr>
        <p:graphicFrame>
          <p:nvGraphicFramePr>
            <p:cNvPr id="5002" name="BodyContentTable"/>
            <p:cNvGraphicFramePr>
              <a:graphicFrameLocks/>
            </p:cNvGraphicFramePr>
            <p:nvPr>
              <p:extLst>
                <p:ext uri="{D42A27DB-BD31-4B8C-83A1-F6EECF244321}">
                  <p14:modId xmlns:p14="http://schemas.microsoft.com/office/powerpoint/2010/main" val="2083981021"/>
                </p:ext>
              </p:extLst>
            </p:nvPr>
          </p:nvGraphicFramePr>
          <p:xfrm>
            <a:off x="612000" y="2160000"/>
            <a:ext cx="1572405" cy="351649"/>
          </p:xfrm>
          <a:graphic>
            <a:graphicData uri="http://schemas.openxmlformats.org/drawingml/2006/table">
              <a:tbl>
                <a:tblPr/>
                <a:tblGrid>
                  <a:gridCol w="1572405">
                    <a:extLst>
                      <a:ext uri="{9D8B030D-6E8A-4147-A177-3AD203B41FA5}">
                        <a16:colId xmlns:a16="http://schemas.microsoft.com/office/drawing/2014/main" val="20000"/>
                      </a:ext>
                    </a:extLst>
                  </a:gridCol>
                </a:tblGrid>
                <a:tr h="351649">
                  <a:tc>
                    <a:txBody>
                      <a:bodyPr/>
                      <a:lstStyle/>
                      <a:p>
                        <a:endParaRPr lang="en-US" noProof="1"/>
                      </a:p>
                    </a:txBody>
                    <a:tcPr marL="0" marR="0" marT="0" marB="0">
                      <a:lnL>
                        <a:noFill/>
                      </a:lnL>
                      <a:lnR>
                        <a:noFill/>
                      </a:lnR>
                      <a:lnT>
                        <a:noFill/>
                      </a:lnT>
                      <a:lnB>
                        <a:noFill/>
                      </a:lnB>
                    </a:tcPr>
                  </a:tc>
                  <a:extLst>
                    <a:ext uri="{0D108BD9-81ED-4DB2-BD59-A6C34878D82A}">
                      <a16:rowId xmlns:a16="http://schemas.microsoft.com/office/drawing/2014/main" val="10000"/>
                    </a:ext>
                  </a:extLst>
                </a:tr>
              </a:tbl>
            </a:graphicData>
          </a:graphic>
        </p:graphicFrame>
      </p:grpSp>
    </p:spTree>
    <p:extLst>
      <p:ext uri="{BB962C8B-B14F-4D97-AF65-F5344CB8AC3E}">
        <p14:creationId xmlns:p14="http://schemas.microsoft.com/office/powerpoint/2010/main" val="1514388717"/>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2Center"/>
          <p:cNvSpPr txBox="1"/>
          <p:nvPr/>
        </p:nvSpPr>
        <p:spPr>
          <a:xfrm>
            <a:off x="375559" y="2637183"/>
            <a:ext cx="3698442" cy="3578086"/>
          </a:xfrm>
          <a:prstGeom prst="rect">
            <a:avLst/>
          </a:prstGeom>
          <a:noFill/>
        </p:spPr>
        <p:txBody>
          <a:bodyPr vertOverflow="clip" wrap="square" lIns="0" tIns="0" rIns="0" bIns="0" rtlCol="0" anchor="t"/>
          <a:lstStyle/>
          <a:p>
            <a:pPr>
              <a:lnSpc>
                <a:spcPct val="120000"/>
              </a:lnSpc>
            </a:pPr>
            <a:r>
              <a:rPr lang="en-US" sz="1200" spc="62" noProof="1"/>
              <a:t>This shows the number of responses for the groups used for comparison in the report.</a:t>
            </a:r>
          </a:p>
        </p:txBody>
      </p:sp>
      <p:sp>
        <p:nvSpPr>
          <p:cNvPr id="3" name="Title1Center">
            <a:extLst>
              <a:ext uri="{FF2B5EF4-FFF2-40B4-BE49-F238E27FC236}">
                <a16:creationId xmlns:a16="http://schemas.microsoft.com/office/drawing/2014/main" id="{418568B1-F9D9-957D-16C6-F4C41C3B5A9D}"/>
              </a:ext>
            </a:extLst>
          </p:cNvPr>
          <p:cNvSpPr>
            <a:spLocks noGrp="1"/>
          </p:cNvSpPr>
          <p:nvPr>
            <p:ph type="body" sz="quarter" idx="22"/>
          </p:nvPr>
        </p:nvSpPr>
        <p:spPr>
          <a:xfrm>
            <a:off x="375558" y="403201"/>
            <a:ext cx="4726529" cy="2134947"/>
          </a:xfrm>
        </p:spPr>
        <p:txBody>
          <a:bodyPr lIns="0" tIns="0" rIns="0" bIns="0" anchor="ctr"/>
          <a:lstStyle/>
          <a:p>
            <a:r>
              <a:rPr lang="en-US" sz="4000" noProof="1"/>
              <a:t>Number of responses</a:t>
            </a:r>
          </a:p>
        </p:txBody>
      </p:sp>
      <p:sp>
        <p:nvSpPr>
          <p:cNvPr id="4" name="Slide Number Placeholder 3">
            <a:extLst>
              <a:ext uri="{FF2B5EF4-FFF2-40B4-BE49-F238E27FC236}">
                <a16:creationId xmlns:a16="http://schemas.microsoft.com/office/drawing/2014/main" id="{93455A38-2647-B6B7-C9A0-FCBCBB803926}"/>
              </a:ext>
            </a:extLst>
          </p:cNvPr>
          <p:cNvSpPr txBox="1">
            <a:spLocks/>
          </p:cNvSpPr>
          <p:nvPr/>
        </p:nvSpPr>
        <p:spPr>
          <a:xfrm>
            <a:off x="594000" y="6314304"/>
            <a:ext cx="531415" cy="465066"/>
          </a:xfrm>
          <a:prstGeom prst="rect">
            <a:avLst/>
          </a:prstGeom>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2DE29D7-3630-4216-8240-D5FF8217132B}" type="slidenum">
              <a:rPr lang="en-US" sz="1100" noProof="1" smtClean="0">
                <a:solidFill>
                  <a:schemeClr val="bg1">
                    <a:lumMod val="85000"/>
                  </a:schemeClr>
                </a:solidFill>
              </a:rPr>
              <a:pPr/>
              <a:t>3</a:t>
            </a:fld>
            <a:endParaRPr lang="en-US" sz="1100" noProof="1">
              <a:solidFill>
                <a:schemeClr val="bg1">
                  <a:lumMod val="85000"/>
                </a:schemeClr>
              </a:solidFill>
            </a:endParaRPr>
          </a:p>
        </p:txBody>
      </p:sp>
      <p:grpSp>
        <p:nvGrpSpPr>
          <p:cNvPr id="5000" name="BodyContent"/>
          <p:cNvGrpSpPr/>
          <p:nvPr/>
        </p:nvGrpSpPr>
        <p:grpSpPr>
          <a:xfrm>
            <a:off x="4680000" y="828000"/>
            <a:ext cx="6840000" cy="5040000"/>
            <a:chOff x="4680000" y="828000"/>
            <a:chExt cx="6840000" cy="5040000"/>
          </a:xfrm>
        </p:grpSpPr>
        <p:graphicFrame>
          <p:nvGraphicFramePr>
            <p:cNvPr id="5002" name="BodyContentTable"/>
            <p:cNvGraphicFramePr>
              <a:graphicFrameLocks/>
            </p:cNvGraphicFramePr>
            <p:nvPr>
              <p:extLst>
                <p:ext uri="{D42A27DB-BD31-4B8C-83A1-F6EECF244321}">
                  <p14:modId xmlns:p14="http://schemas.microsoft.com/office/powerpoint/2010/main" val="3671584163"/>
                </p:ext>
              </p:extLst>
            </p:nvPr>
          </p:nvGraphicFramePr>
          <p:xfrm>
            <a:off x="4680000" y="828000"/>
            <a:ext cx="3402000" cy="504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005" name="BodyContentTable"/>
            <p:cNvGraphicFramePr>
              <a:graphicFrameLocks/>
            </p:cNvGraphicFramePr>
            <p:nvPr>
              <p:extLst>
                <p:ext uri="{D42A27DB-BD31-4B8C-83A1-F6EECF244321}">
                  <p14:modId xmlns:p14="http://schemas.microsoft.com/office/powerpoint/2010/main" val="3530940368"/>
                </p:ext>
              </p:extLst>
            </p:nvPr>
          </p:nvGraphicFramePr>
          <p:xfrm>
            <a:off x="8118000" y="828000"/>
            <a:ext cx="3402000" cy="5040000"/>
          </p:xfrm>
          <a:graphic>
            <a:graphicData uri="http://schemas.openxmlformats.org/drawingml/2006/chart">
              <c:chart xmlns:c="http://schemas.openxmlformats.org/drawingml/2006/chart" xmlns:r="http://schemas.openxmlformats.org/officeDocument/2006/relationships" r:id="rId3"/>
            </a:graphicData>
          </a:graphic>
        </p:graphicFrame>
      </p:grpSp>
    </p:spTree>
    <p:extLst>
      <p:ext uri="{BB962C8B-B14F-4D97-AF65-F5344CB8AC3E}">
        <p14:creationId xmlns:p14="http://schemas.microsoft.com/office/powerpoint/2010/main" val="67606968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2Center">
            <a:extLst>
              <a:ext uri="{FF2B5EF4-FFF2-40B4-BE49-F238E27FC236}">
                <a16:creationId xmlns:a16="http://schemas.microsoft.com/office/drawing/2014/main" id="{6D2AC7ED-F96A-D6CC-480D-3D0371D386CA}"/>
              </a:ext>
            </a:extLst>
          </p:cNvPr>
          <p:cNvSpPr txBox="1"/>
          <p:nvPr/>
        </p:nvSpPr>
        <p:spPr>
          <a:xfrm>
            <a:off x="957161" y="1847850"/>
            <a:ext cx="7616684" cy="4259345"/>
          </a:xfrm>
          <a:prstGeom prst="rect">
            <a:avLst/>
          </a:prstGeom>
          <a:noFill/>
        </p:spPr>
        <p:txBody>
          <a:bodyPr vertOverflow="clip" wrap="square" lIns="0" tIns="0" rIns="0" bIns="0" rtlCol="0" anchor="t"/>
          <a:lstStyle/>
          <a:p>
            <a:pPr marL="285750" indent="-285750">
              <a:lnSpc>
                <a:spcPct val="120000"/>
              </a:lnSpc>
              <a:buFont typeface="Arial" panose="020B0604020202020204" pitchFamily="34" charset="0"/>
              <a:buChar char="•"/>
            </a:pPr>
            <a:r>
              <a:rPr lang="en-GB" sz="1400" spc="62" noProof="1"/>
              <a:t>Women are more satisfied with life than men in the 30–44 age group, while men report higher life satisfaction in the older age groups (45–59 and 60+).</a:t>
            </a:r>
          </a:p>
          <a:p>
            <a:pPr marL="285750" indent="-285750">
              <a:lnSpc>
                <a:spcPct val="120000"/>
              </a:lnSpc>
              <a:buFont typeface="Arial" panose="020B0604020202020204" pitchFamily="34" charset="0"/>
              <a:buChar char="•"/>
            </a:pPr>
            <a:endParaRPr lang="en-GB" sz="1400" spc="62" noProof="1"/>
          </a:p>
          <a:p>
            <a:pPr marL="285750" indent="-285750">
              <a:lnSpc>
                <a:spcPct val="120000"/>
              </a:lnSpc>
              <a:buFont typeface="Arial" panose="020B0604020202020204" pitchFamily="34" charset="0"/>
              <a:buChar char="•"/>
            </a:pPr>
            <a:r>
              <a:rPr lang="en-GB" sz="1400" spc="62" noProof="1"/>
              <a:t>Family and love are the most important factors for life satisfaction across all age groups, with high percentages above 70%.</a:t>
            </a:r>
          </a:p>
          <a:p>
            <a:pPr marL="285750" indent="-285750">
              <a:lnSpc>
                <a:spcPct val="120000"/>
              </a:lnSpc>
              <a:buFont typeface="Arial" panose="020B0604020202020204" pitchFamily="34" charset="0"/>
              <a:buChar char="•"/>
            </a:pPr>
            <a:endParaRPr lang="en-GB" sz="1400" spc="62" noProof="1"/>
          </a:p>
          <a:p>
            <a:pPr marL="285750" indent="-285750">
              <a:lnSpc>
                <a:spcPct val="120000"/>
              </a:lnSpc>
              <a:buFont typeface="Arial" panose="020B0604020202020204" pitchFamily="34" charset="0"/>
              <a:buChar char="•"/>
            </a:pPr>
            <a:r>
              <a:rPr lang="en-GB" sz="1400" spc="62" noProof="1"/>
              <a:t>Social relationships and friendships are especially important for the youngest (under 29) and the oldest (60+) groups, while health and physical well-being increase in importance with age.</a:t>
            </a:r>
          </a:p>
          <a:p>
            <a:pPr marL="285750" indent="-285750">
              <a:lnSpc>
                <a:spcPct val="120000"/>
              </a:lnSpc>
              <a:buFont typeface="Arial" panose="020B0604020202020204" pitchFamily="34" charset="0"/>
              <a:buChar char="•"/>
            </a:pPr>
            <a:endParaRPr lang="en-GB" sz="1400" spc="62" noProof="1"/>
          </a:p>
          <a:p>
            <a:pPr marL="285750" indent="-285750">
              <a:lnSpc>
                <a:spcPct val="120000"/>
              </a:lnSpc>
              <a:buFont typeface="Arial" panose="020B0604020202020204" pitchFamily="34" charset="0"/>
              <a:buChar char="•"/>
            </a:pPr>
            <a:r>
              <a:rPr lang="en-GB" sz="1400" spc="62" noProof="1"/>
              <a:t>Knowledge and learning are highly valued across all age groups, particularly among the younger ones (100% in the under-29 group).</a:t>
            </a:r>
          </a:p>
          <a:p>
            <a:pPr marL="285750" indent="-285750">
              <a:lnSpc>
                <a:spcPct val="120000"/>
              </a:lnSpc>
              <a:buFont typeface="Arial" panose="020B0604020202020204" pitchFamily="34" charset="0"/>
              <a:buChar char="•"/>
            </a:pPr>
            <a:endParaRPr lang="en-GB" sz="1400" spc="62" noProof="1"/>
          </a:p>
          <a:p>
            <a:pPr marL="285750" indent="-285750">
              <a:lnSpc>
                <a:spcPct val="120000"/>
              </a:lnSpc>
              <a:buFont typeface="Arial" panose="020B0604020202020204" pitchFamily="34" charset="0"/>
              <a:buChar char="•"/>
            </a:pPr>
            <a:r>
              <a:rPr lang="en-GB" sz="1400" spc="62" noProof="1"/>
              <a:t>The majority do not feel angry or stressed, while emotions such as joy and love are most common among younger people, and fatigue increases with age.</a:t>
            </a:r>
            <a:endParaRPr lang="en-US" sz="1400" spc="62" noProof="1"/>
          </a:p>
        </p:txBody>
      </p:sp>
      <p:sp>
        <p:nvSpPr>
          <p:cNvPr id="9" name="Title1Center">
            <a:extLst>
              <a:ext uri="{FF2B5EF4-FFF2-40B4-BE49-F238E27FC236}">
                <a16:creationId xmlns:a16="http://schemas.microsoft.com/office/drawing/2014/main" id="{A48B23FD-07F2-1D08-5F49-161607B79DA2}"/>
              </a:ext>
            </a:extLst>
          </p:cNvPr>
          <p:cNvSpPr txBox="1">
            <a:spLocks/>
          </p:cNvSpPr>
          <p:nvPr/>
        </p:nvSpPr>
        <p:spPr>
          <a:xfrm>
            <a:off x="957160" y="484716"/>
            <a:ext cx="9594726" cy="136313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84629" rIns="84629" bIns="0" anchor="ctr">
            <a:normAutofit/>
          </a:bodyPr>
          <a:lstStyle>
            <a:lvl1pPr marL="0" marR="0" indent="0" algn="ctr" defTabSz="846664" rtl="0" eaLnBrk="1" latinLnBrk="0" hangingPunct="1">
              <a:lnSpc>
                <a:spcPct val="100000"/>
              </a:lnSpc>
              <a:spcBef>
                <a:spcPts val="0"/>
              </a:spcBef>
              <a:spcAft>
                <a:spcPts val="0"/>
              </a:spcAft>
              <a:buClrTx/>
              <a:buSzTx/>
              <a:buFontTx/>
              <a:buNone/>
              <a:tabLst/>
              <a:defRPr sz="4451" b="1" i="0" u="none" strike="noStrike" cap="none" spc="0" baseline="0">
                <a:solidFill>
                  <a:schemeClr val="tx1"/>
                </a:solidFill>
                <a:uFillTx/>
                <a:latin typeface="+mj-lt"/>
                <a:ea typeface="Catamaran Bold"/>
                <a:cs typeface="Catamaran Bold"/>
                <a:sym typeface="Catamaran Bold"/>
              </a:defRPr>
            </a:lvl1pPr>
            <a:lvl2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2pPr>
            <a:lvl3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3pPr>
            <a:lvl4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4pPr>
            <a:lvl5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5pPr>
            <a:lvl6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6pPr>
            <a:lvl7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7pPr>
            <a:lvl8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8pPr>
            <a:lvl9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9pPr>
          </a:lstStyle>
          <a:p>
            <a:pPr algn="l"/>
            <a:r>
              <a:rPr lang="en-US" sz="4000" noProof="1"/>
              <a:t>Summary of results (AI)</a:t>
            </a:r>
            <a:endParaRPr lang="en-US" sz="4000" kern="0" noProof="1"/>
          </a:p>
        </p:txBody>
      </p:sp>
      <p:sp>
        <p:nvSpPr>
          <p:cNvPr id="4" name="Slide Number Placeholder 3">
            <a:extLst>
              <a:ext uri="{FF2B5EF4-FFF2-40B4-BE49-F238E27FC236}">
                <a16:creationId xmlns:a16="http://schemas.microsoft.com/office/drawing/2014/main" id="{D7707C9E-D8B6-2333-B00B-CDC56BA6E054}"/>
              </a:ext>
            </a:extLst>
          </p:cNvPr>
          <p:cNvSpPr txBox="1">
            <a:spLocks/>
          </p:cNvSpPr>
          <p:nvPr/>
        </p:nvSpPr>
        <p:spPr>
          <a:xfrm>
            <a:off x="594000" y="6314304"/>
            <a:ext cx="531415" cy="465066"/>
          </a:xfrm>
          <a:prstGeom prst="rect">
            <a:avLst/>
          </a:prstGeom>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2DE29D7-3630-4216-8240-D5FF8217132B}" type="slidenum">
              <a:rPr lang="en-US" sz="1100" noProof="1" smtClean="0">
                <a:solidFill>
                  <a:schemeClr val="bg1">
                    <a:lumMod val="85000"/>
                  </a:schemeClr>
                </a:solidFill>
              </a:rPr>
              <a:pPr/>
              <a:t>4</a:t>
            </a:fld>
            <a:endParaRPr lang="en-US" sz="1100" noProof="1">
              <a:solidFill>
                <a:schemeClr val="bg1">
                  <a:lumMod val="85000"/>
                </a:schemeClr>
              </a:solidFill>
            </a:endParaRPr>
          </a:p>
        </p:txBody>
      </p:sp>
      <p:sp>
        <p:nvSpPr>
          <p:cNvPr id="2" name="FooterCenter">
            <a:extLst>
              <a:ext uri="{FF2B5EF4-FFF2-40B4-BE49-F238E27FC236}">
                <a16:creationId xmlns:a16="http://schemas.microsoft.com/office/drawing/2014/main" id="{50F052E1-2261-D3A5-0E70-05703A8F9B53}"/>
              </a:ext>
            </a:extLst>
          </p:cNvPr>
          <p:cNvSpPr/>
          <p:nvPr/>
        </p:nvSpPr>
        <p:spPr>
          <a:xfrm flipH="1">
            <a:off x="7489456" y="0"/>
            <a:ext cx="4702542" cy="403761"/>
          </a:xfrm>
          <a:prstGeom prst="rect">
            <a:avLst/>
          </a:prstGeom>
          <a:ln>
            <a:noFill/>
          </a:ln>
        </p:spPr>
        <p:txBody>
          <a:bodyPr wrap="square" lIns="90000" tIns="90000" rIns="90000" bIns="90000" anchor="t">
            <a:noAutofit/>
          </a:bodyPr>
          <a:lstStyle/>
          <a:p>
            <a:pPr marL="0" marR="0" lvl="0" indent="0" algn="r" fontAlgn="ctr"/>
            <a:r>
              <a:rPr lang="en-US" sz="1100" b="0" i="0" u="none" strike="noStrike" noProof="1">
                <a:solidFill>
                  <a:schemeClr val="tx1">
                    <a:alpha val="7869"/>
                  </a:schemeClr>
                </a:solidFill>
              </a:rPr>
              <a:t>Life survey </a:t>
            </a:r>
          </a:p>
        </p:txBody>
      </p:sp>
      <p:grpSp>
        <p:nvGrpSpPr>
          <p:cNvPr id="5000" name="BodyContent"/>
          <p:cNvGrpSpPr/>
          <p:nvPr/>
        </p:nvGrpSpPr>
        <p:grpSpPr>
          <a:xfrm>
            <a:off x="612000" y="2160000"/>
            <a:ext cx="1572405" cy="351649"/>
            <a:chOff x="612000" y="2160000"/>
            <a:chExt cx="1572405" cy="351649"/>
          </a:xfrm>
        </p:grpSpPr>
        <p:graphicFrame>
          <p:nvGraphicFramePr>
            <p:cNvPr id="5002" name="BodyContentTable"/>
            <p:cNvGraphicFramePr>
              <a:graphicFrameLocks/>
            </p:cNvGraphicFramePr>
            <p:nvPr>
              <p:extLst>
                <p:ext uri="{D42A27DB-BD31-4B8C-83A1-F6EECF244321}">
                  <p14:modId xmlns:p14="http://schemas.microsoft.com/office/powerpoint/2010/main" val="3346495050"/>
                </p:ext>
              </p:extLst>
            </p:nvPr>
          </p:nvGraphicFramePr>
          <p:xfrm>
            <a:off x="612000" y="2160000"/>
            <a:ext cx="1572405" cy="351649"/>
          </p:xfrm>
          <a:graphic>
            <a:graphicData uri="http://schemas.openxmlformats.org/drawingml/2006/table">
              <a:tbl>
                <a:tblPr/>
                <a:tblGrid>
                  <a:gridCol w="1572405">
                    <a:extLst>
                      <a:ext uri="{9D8B030D-6E8A-4147-A177-3AD203B41FA5}">
                        <a16:colId xmlns:a16="http://schemas.microsoft.com/office/drawing/2014/main" val="20000"/>
                      </a:ext>
                    </a:extLst>
                  </a:gridCol>
                </a:tblGrid>
                <a:tr h="351649">
                  <a:tc>
                    <a:txBody>
                      <a:bodyPr/>
                      <a:lstStyle/>
                      <a:p>
                        <a:endParaRPr lang="en-US" noProof="1"/>
                      </a:p>
                    </a:txBody>
                    <a:tcPr marL="0" marR="0" marT="0" marB="0">
                      <a:lnL>
                        <a:noFill/>
                      </a:lnL>
                      <a:lnR>
                        <a:noFill/>
                      </a:lnR>
                      <a:lnT>
                        <a:noFill/>
                      </a:lnT>
                      <a:lnB>
                        <a:noFill/>
                      </a:lnB>
                    </a:tcPr>
                  </a:tc>
                  <a:extLst>
                    <a:ext uri="{0D108BD9-81ED-4DB2-BD59-A6C34878D82A}">
                      <a16:rowId xmlns:a16="http://schemas.microsoft.com/office/drawing/2014/main" val="10000"/>
                    </a:ext>
                  </a:extLst>
                </a:tr>
              </a:tbl>
            </a:graphicData>
          </a:graphic>
        </p:graphicFrame>
      </p:grpSp>
    </p:spTree>
    <p:extLst>
      <p:ext uri="{BB962C8B-B14F-4D97-AF65-F5344CB8AC3E}">
        <p14:creationId xmlns:p14="http://schemas.microsoft.com/office/powerpoint/2010/main" val="1444623384"/>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5" name="Title1Center">
            <a:extLst>
              <a:ext uri="{FF2B5EF4-FFF2-40B4-BE49-F238E27FC236}">
                <a16:creationId xmlns:a16="http://schemas.microsoft.com/office/drawing/2014/main" id="{8E744A33-A7BD-EB43-D5B6-BEE4373C50EB}"/>
              </a:ext>
            </a:extLst>
          </p:cNvPr>
          <p:cNvSpPr txBox="1">
            <a:spLocks/>
          </p:cNvSpPr>
          <p:nvPr/>
        </p:nvSpPr>
        <p:spPr>
          <a:xfrm>
            <a:off x="1006603" y="1513841"/>
            <a:ext cx="10160001" cy="247853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84629" tIns="84629" rIns="84629" bIns="84629" anchor="b">
            <a:normAutofit/>
          </a:bodyPr>
          <a:lstStyle>
            <a:lvl1pPr marL="0" marR="0" indent="0" algn="ctr" defTabSz="846664" rtl="0" eaLnBrk="1" latinLnBrk="0" hangingPunct="1">
              <a:lnSpc>
                <a:spcPct val="100000"/>
              </a:lnSpc>
              <a:spcBef>
                <a:spcPts val="0"/>
              </a:spcBef>
              <a:spcAft>
                <a:spcPts val="0"/>
              </a:spcAft>
              <a:buClrTx/>
              <a:buSzTx/>
              <a:buFontTx/>
              <a:buNone/>
              <a:tabLst/>
              <a:defRPr sz="6000" b="1" i="0" u="none" strike="noStrike" cap="none" spc="0" baseline="0">
                <a:solidFill>
                  <a:schemeClr val="tx1"/>
                </a:solidFill>
                <a:uFillTx/>
                <a:latin typeface="+mj-lt"/>
                <a:ea typeface="Catamaran Bold"/>
                <a:cs typeface="Catamaran Bold"/>
                <a:sym typeface="Catamaran Bold"/>
              </a:defRPr>
            </a:lvl1pPr>
            <a:lvl2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2pPr>
            <a:lvl3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3pPr>
            <a:lvl4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4pPr>
            <a:lvl5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5pPr>
            <a:lvl6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6pPr>
            <a:lvl7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7pPr>
            <a:lvl8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8pPr>
            <a:lvl9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9pPr>
          </a:lstStyle>
          <a:p>
            <a:r>
              <a:rPr lang="en-US" sz="5400" kern="0" noProof="1">
                <a:solidFill>
                  <a:schemeClr val="bg1"/>
                </a:solidFill>
              </a:rPr>
              <a:t>Results</a:t>
            </a:r>
          </a:p>
        </p:txBody>
      </p:sp>
      <p:sp>
        <p:nvSpPr>
          <p:cNvPr id="2" name="Slide Number Placeholder 3">
            <a:extLst>
              <a:ext uri="{FF2B5EF4-FFF2-40B4-BE49-F238E27FC236}">
                <a16:creationId xmlns:a16="http://schemas.microsoft.com/office/drawing/2014/main" id="{DFE7C568-F144-5707-D68D-527924D677D0}"/>
              </a:ext>
            </a:extLst>
          </p:cNvPr>
          <p:cNvSpPr txBox="1">
            <a:spLocks/>
          </p:cNvSpPr>
          <p:nvPr/>
        </p:nvSpPr>
        <p:spPr>
          <a:xfrm>
            <a:off x="594000" y="6314304"/>
            <a:ext cx="531415" cy="465066"/>
          </a:xfrm>
          <a:prstGeom prst="rect">
            <a:avLst/>
          </a:prstGeom>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2DE29D7-3630-4216-8240-D5FF8217132B}" type="slidenum">
              <a:rPr lang="en-US" sz="1100" noProof="1" smtClean="0">
                <a:solidFill>
                  <a:schemeClr val="bg1">
                    <a:lumMod val="85000"/>
                    <a:alpha val="0"/>
                  </a:schemeClr>
                </a:solidFill>
              </a:rPr>
              <a:pPr/>
              <a:t>5</a:t>
            </a:fld>
            <a:endParaRPr lang="en-US" sz="1100" noProof="1">
              <a:solidFill>
                <a:schemeClr val="bg1">
                  <a:lumMod val="85000"/>
                  <a:alpha val="0"/>
                </a:schemeClr>
              </a:solidFill>
            </a:endParaRPr>
          </a:p>
        </p:txBody>
      </p:sp>
      <p:sp>
        <p:nvSpPr>
          <p:cNvPr id="4" name="Title2Center">
            <a:extLst>
              <a:ext uri="{FF2B5EF4-FFF2-40B4-BE49-F238E27FC236}">
                <a16:creationId xmlns:a16="http://schemas.microsoft.com/office/drawing/2014/main" id="{83C9C2B0-7824-F0AB-12D4-847C024636CB}"/>
              </a:ext>
            </a:extLst>
          </p:cNvPr>
          <p:cNvSpPr txBox="1"/>
          <p:nvPr/>
        </p:nvSpPr>
        <p:spPr>
          <a:xfrm>
            <a:off x="2975236" y="3992377"/>
            <a:ext cx="6234142" cy="1351782"/>
          </a:xfrm>
          <a:prstGeom prst="rect">
            <a:avLst/>
          </a:prstGeom>
          <a:noFill/>
        </p:spPr>
        <p:txBody>
          <a:bodyPr vertOverflow="clip" wrap="square" lIns="0" tIns="0" rIns="0" bIns="0" rtlCol="0" anchor="t"/>
          <a:lstStyle/>
          <a:p>
            <a:pPr algn="ctr"/>
            <a:r>
              <a:rPr lang="en-US" sz="1292" spc="62" noProof="1">
                <a:solidFill>
                  <a:schemeClr val="bg1"/>
                </a:solidFill>
              </a:rPr>
              <a:t>Results by survey question</a:t>
            </a:r>
            <a:endParaRPr lang="en-US" sz="1292" noProof="1">
              <a:solidFill>
                <a:schemeClr val="bg1"/>
              </a:solidFill>
            </a:endParaRPr>
          </a:p>
        </p:txBody>
      </p:sp>
      <p:sp>
        <p:nvSpPr>
          <p:cNvPr id="3" name="FooterCenter">
            <a:extLst>
              <a:ext uri="{FF2B5EF4-FFF2-40B4-BE49-F238E27FC236}">
                <a16:creationId xmlns:a16="http://schemas.microsoft.com/office/drawing/2014/main" id="{50F052E1-2261-D3A5-0E70-05703A8F9B53}"/>
              </a:ext>
            </a:extLst>
          </p:cNvPr>
          <p:cNvSpPr/>
          <p:nvPr/>
        </p:nvSpPr>
        <p:spPr>
          <a:xfrm flipH="1">
            <a:off x="7489456" y="0"/>
            <a:ext cx="4702542" cy="403761"/>
          </a:xfrm>
          <a:prstGeom prst="rect">
            <a:avLst/>
          </a:prstGeom>
          <a:ln>
            <a:noFill/>
          </a:ln>
        </p:spPr>
        <p:txBody>
          <a:bodyPr wrap="square" lIns="90000" tIns="90000" rIns="90000" bIns="90000" anchor="t">
            <a:noAutofit/>
          </a:bodyPr>
          <a:lstStyle/>
          <a:p>
            <a:pPr marL="0" marR="0" lvl="0" indent="0" algn="r" fontAlgn="ctr"/>
            <a:r>
              <a:rPr lang="en-US" sz="1100" b="0" i="0" u="none" strike="noStrike" noProof="1">
                <a:solidFill>
                  <a:schemeClr val="tx1">
                    <a:alpha val="7869"/>
                  </a:schemeClr>
                </a:solidFill>
              </a:rPr>
              <a:t>Life survey </a:t>
            </a:r>
          </a:p>
        </p:txBody>
      </p:sp>
      <p:grpSp>
        <p:nvGrpSpPr>
          <p:cNvPr id="5000" name="BodyContent"/>
          <p:cNvGrpSpPr/>
          <p:nvPr/>
        </p:nvGrpSpPr>
        <p:grpSpPr>
          <a:xfrm>
            <a:off x="612000" y="2160000"/>
            <a:ext cx="1572405" cy="351649"/>
            <a:chOff x="612000" y="2160000"/>
            <a:chExt cx="1572405" cy="351649"/>
          </a:xfrm>
        </p:grpSpPr>
        <p:graphicFrame>
          <p:nvGraphicFramePr>
            <p:cNvPr id="5002" name="BodyContentTable"/>
            <p:cNvGraphicFramePr>
              <a:graphicFrameLocks/>
            </p:cNvGraphicFramePr>
            <p:nvPr>
              <p:extLst>
                <p:ext uri="{D42A27DB-BD31-4B8C-83A1-F6EECF244321}">
                  <p14:modId xmlns:p14="http://schemas.microsoft.com/office/powerpoint/2010/main" val="1407961336"/>
                </p:ext>
              </p:extLst>
            </p:nvPr>
          </p:nvGraphicFramePr>
          <p:xfrm>
            <a:off x="612000" y="2160000"/>
            <a:ext cx="1572405" cy="351649"/>
          </p:xfrm>
          <a:graphic>
            <a:graphicData uri="http://schemas.openxmlformats.org/drawingml/2006/table">
              <a:tbl>
                <a:tblPr/>
                <a:tblGrid>
                  <a:gridCol w="1572405">
                    <a:extLst>
                      <a:ext uri="{9D8B030D-6E8A-4147-A177-3AD203B41FA5}">
                        <a16:colId xmlns:a16="http://schemas.microsoft.com/office/drawing/2014/main" val="20000"/>
                      </a:ext>
                    </a:extLst>
                  </a:gridCol>
                </a:tblGrid>
                <a:tr h="351649">
                  <a:tc>
                    <a:txBody>
                      <a:bodyPr/>
                      <a:lstStyle/>
                      <a:p>
                        <a:endParaRPr lang="en-US" noProof="1"/>
                      </a:p>
                    </a:txBody>
                    <a:tcPr marL="0" marR="0" marT="0" marB="0">
                      <a:lnL>
                        <a:noFill/>
                      </a:lnL>
                      <a:lnR>
                        <a:noFill/>
                      </a:lnR>
                      <a:lnT>
                        <a:noFill/>
                      </a:lnT>
                      <a:lnB>
                        <a:noFill/>
                      </a:lnB>
                    </a:tcPr>
                  </a:tc>
                  <a:extLst>
                    <a:ext uri="{0D108BD9-81ED-4DB2-BD59-A6C34878D82A}">
                      <a16:rowId xmlns:a16="http://schemas.microsoft.com/office/drawing/2014/main" val="10000"/>
                    </a:ext>
                  </a:extLst>
                </a:tr>
              </a:tbl>
            </a:graphicData>
          </a:graphic>
        </p:graphicFrame>
      </p:grpSp>
    </p:spTree>
    <p:extLst>
      <p:ext uri="{BB962C8B-B14F-4D97-AF65-F5344CB8AC3E}">
        <p14:creationId xmlns:p14="http://schemas.microsoft.com/office/powerpoint/2010/main" val="1504940637"/>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5D2AF-7C41-CCB1-5122-9EFC2F528B2B}"/>
            </a:ext>
          </a:extLst>
        </p:cNvPr>
        <p:cNvGrpSpPr/>
        <p:nvPr/>
      </p:nvGrpSpPr>
      <p:grpSpPr>
        <a:xfrm>
          <a:off x="0" y="0"/>
          <a:ext cx="0" cy="0"/>
          <a:chOff x="0" y="0"/>
          <a:chExt cx="0" cy="0"/>
        </a:xfrm>
      </p:grpSpPr>
      <p:sp>
        <p:nvSpPr>
          <p:cNvPr id="5" name="Title1Center">
            <a:extLst>
              <a:ext uri="{FF2B5EF4-FFF2-40B4-BE49-F238E27FC236}">
                <a16:creationId xmlns:a16="http://schemas.microsoft.com/office/drawing/2014/main" id="{1066A64B-8691-8333-15B3-B792D9D318F3}"/>
              </a:ext>
            </a:extLst>
          </p:cNvPr>
          <p:cNvSpPr>
            <a:spLocks noGrp="1"/>
          </p:cNvSpPr>
          <p:nvPr>
            <p:ph type="body" sz="half" idx="21"/>
          </p:nvPr>
        </p:nvSpPr>
        <p:spPr>
          <a:xfrm>
            <a:off x="710214" y="438548"/>
            <a:ext cx="5349274" cy="2990451"/>
          </a:xfrm>
        </p:spPr>
        <p:txBody>
          <a:bodyPr lIns="0" rIns="0" anchor="ctr"/>
          <a:lstStyle/>
          <a:p>
            <a:pPr algn="l"/>
            <a:r>
              <a:rPr lang="en-US" sz="3800" noProof="1"/>
              <a:t>Gender</a:t>
            </a:r>
          </a:p>
        </p:txBody>
      </p:sp>
      <p:sp>
        <p:nvSpPr>
          <p:cNvPr id="3" name="Slide Number Placeholder 3">
            <a:extLst>
              <a:ext uri="{FF2B5EF4-FFF2-40B4-BE49-F238E27FC236}">
                <a16:creationId xmlns:a16="http://schemas.microsoft.com/office/drawing/2014/main" id="{D561ED56-6A4D-9D2E-C496-DED5ECB81AED}"/>
              </a:ext>
            </a:extLst>
          </p:cNvPr>
          <p:cNvSpPr txBox="1">
            <a:spLocks/>
          </p:cNvSpPr>
          <p:nvPr/>
        </p:nvSpPr>
        <p:spPr>
          <a:xfrm>
            <a:off x="594000" y="6314304"/>
            <a:ext cx="531415" cy="465066"/>
          </a:xfrm>
          <a:prstGeom prst="rect">
            <a:avLst/>
          </a:prstGeom>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2DE29D7-3630-4216-8240-D5FF8217132B}" type="slidenum">
              <a:rPr lang="en-US" sz="1100" noProof="1" smtClean="0">
                <a:solidFill>
                  <a:schemeClr val="bg1">
                    <a:lumMod val="85000"/>
                  </a:schemeClr>
                </a:solidFill>
              </a:rPr>
              <a:pPr/>
              <a:t>6</a:t>
            </a:fld>
            <a:endParaRPr lang="en-US" sz="1100" noProof="1">
              <a:solidFill>
                <a:schemeClr val="bg1">
                  <a:lumMod val="85000"/>
                </a:schemeClr>
              </a:solidFill>
            </a:endParaRPr>
          </a:p>
        </p:txBody>
      </p:sp>
      <p:sp>
        <p:nvSpPr>
          <p:cNvPr id="15" name="Title2Center">
            <a:extLst>
              <a:ext uri="{FF2B5EF4-FFF2-40B4-BE49-F238E27FC236}">
                <a16:creationId xmlns:a16="http://schemas.microsoft.com/office/drawing/2014/main" id="{C9315B17-8E3C-E6AE-2D15-9D1898BF1C7B}"/>
              </a:ext>
            </a:extLst>
          </p:cNvPr>
          <p:cNvSpPr txBox="1"/>
          <p:nvPr/>
        </p:nvSpPr>
        <p:spPr>
          <a:xfrm>
            <a:off x="710214" y="3183554"/>
            <a:ext cx="4386042" cy="2706120"/>
          </a:xfrm>
          <a:prstGeom prst="rect">
            <a:avLst/>
          </a:prstGeom>
          <a:noFill/>
        </p:spPr>
        <p:txBody>
          <a:bodyPr vertOverflow="clip" wrap="square" lIns="0" tIns="0" rIns="0" bIns="0" rtlCol="0" anchor="t"/>
          <a:lstStyle/>
          <a:p>
            <a:pPr>
              <a:lnSpc>
                <a:spcPct val="120000"/>
              </a:lnSpc>
            </a:pPr>
            <a:r>
              <a:rPr lang="en-US" sz="1200" b="1" i="1" spc="62" noProof="1"/>
              <a:t>AI description:</a:t>
            </a:r>
            <a:br>
              <a:rPr lang="en-US" sz="1200" spc="62" noProof="1"/>
            </a:br>
            <a:r>
              <a:rPr lang="en-US" sz="1200" spc="62" noProof="1"/>
              <a:t>- The survey respondents are nearly evenly split by gender, with females slightly outnumbering males.</a:t>
            </a:r>
            <a:br>
              <a:rPr lang="en-US" sz="1200" spc="62" noProof="1"/>
            </a:br>
            <a:br>
              <a:rPr lang="en-US" sz="1200" spc="62" noProof="1"/>
            </a:br>
            <a:r>
              <a:rPr lang="en-US" sz="1200" spc="62" noProof="1"/>
              <a:t>- Females represent 53% of the participants, while males account for 48%.</a:t>
            </a:r>
            <a:br>
              <a:rPr lang="en-US" sz="1200" spc="62" noProof="1"/>
            </a:br>
            <a:br>
              <a:rPr lang="en-US" sz="1200" spc="62" noProof="1"/>
            </a:br>
            <a:endParaRPr lang="en-US" sz="1200" spc="62" noProof="1"/>
          </a:p>
        </p:txBody>
      </p:sp>
      <p:sp>
        <p:nvSpPr>
          <p:cNvPr id="4" name="TextBox 3">
            <a:extLst>
              <a:ext uri="{FF2B5EF4-FFF2-40B4-BE49-F238E27FC236}">
                <a16:creationId xmlns:a16="http://schemas.microsoft.com/office/drawing/2014/main" id="{ACA1F5E2-B93A-09A9-1E47-B1A108ADFFEC}"/>
              </a:ext>
            </a:extLst>
          </p:cNvPr>
          <p:cNvSpPr txBox="1"/>
          <p:nvPr/>
        </p:nvSpPr>
        <p:spPr>
          <a:xfrm>
            <a:off x="755374" y="6414052"/>
            <a:ext cx="0" cy="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84629" tIns="84629" rIns="84629" bIns="84629" rtlCol="0">
            <a:normAutofit fontScale="25000" lnSpcReduction="20000"/>
          </a:bodyPr>
          <a:lstStyle/>
          <a:p>
            <a:pPr algn="l" hangingPunct="1"/>
            <a:endParaRPr kumimoji="0" lang="en-US" sz="6900" b="0" i="0" u="none" strike="noStrike" kern="0" cap="none" spc="0" normalizeH="0" baseline="0" noProof="1">
              <a:ln>
                <a:noFill/>
              </a:ln>
              <a:solidFill>
                <a:srgbClr val="FFFFFF"/>
              </a:solidFill>
              <a:effectLst/>
              <a:uLnTx/>
              <a:uFillTx/>
              <a:latin typeface="Catamaran Bold"/>
              <a:cs typeface="Catamaran Bold"/>
              <a:sym typeface="Catamaran Bold"/>
            </a:endParaRPr>
          </a:p>
        </p:txBody>
      </p:sp>
      <p:sp>
        <p:nvSpPr>
          <p:cNvPr id="6" name="TextBox 5">
            <a:extLst>
              <a:ext uri="{FF2B5EF4-FFF2-40B4-BE49-F238E27FC236}">
                <a16:creationId xmlns:a16="http://schemas.microsoft.com/office/drawing/2014/main" id="{516690C8-5A4A-21E5-6DF0-8A61A5396575}"/>
              </a:ext>
            </a:extLst>
          </p:cNvPr>
          <p:cNvSpPr txBox="1"/>
          <p:nvPr/>
        </p:nvSpPr>
        <p:spPr>
          <a:xfrm>
            <a:off x="795130" y="6480313"/>
            <a:ext cx="0" cy="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84629" tIns="84629" rIns="84629" bIns="84629" rtlCol="0">
            <a:normAutofit fontScale="25000" lnSpcReduction="20000"/>
          </a:bodyPr>
          <a:lstStyle/>
          <a:p>
            <a:pPr algn="l" hangingPunct="1"/>
            <a:endParaRPr kumimoji="0" lang="en-US" sz="6900" b="0" i="0" u="none" strike="noStrike" kern="0" cap="none" spc="0" normalizeH="0" baseline="0" noProof="1">
              <a:ln>
                <a:noFill/>
              </a:ln>
              <a:solidFill>
                <a:srgbClr val="FFFFFF"/>
              </a:solidFill>
              <a:effectLst/>
              <a:uLnTx/>
              <a:uFillTx/>
              <a:latin typeface="Catamaran Bold"/>
              <a:cs typeface="Catamaran Bold"/>
              <a:sym typeface="Catamaran Bold"/>
            </a:endParaRPr>
          </a:p>
        </p:txBody>
      </p:sp>
      <p:sp>
        <p:nvSpPr>
          <p:cNvPr id="2" name="FooterCenter">
            <a:extLst>
              <a:ext uri="{FF2B5EF4-FFF2-40B4-BE49-F238E27FC236}">
                <a16:creationId xmlns:a16="http://schemas.microsoft.com/office/drawing/2014/main" id="{50F052E1-2261-D3A5-0E70-05703A8F9B53}"/>
              </a:ext>
            </a:extLst>
          </p:cNvPr>
          <p:cNvSpPr/>
          <p:nvPr/>
        </p:nvSpPr>
        <p:spPr>
          <a:xfrm flipH="1">
            <a:off x="7489456" y="0"/>
            <a:ext cx="4702542" cy="403761"/>
          </a:xfrm>
          <a:prstGeom prst="rect">
            <a:avLst/>
          </a:prstGeom>
          <a:ln>
            <a:noFill/>
          </a:ln>
        </p:spPr>
        <p:txBody>
          <a:bodyPr wrap="square" lIns="90000" tIns="90000" rIns="90000" bIns="90000" anchor="t">
            <a:noAutofit/>
          </a:bodyPr>
          <a:lstStyle/>
          <a:p>
            <a:pPr marL="0" marR="0" lvl="0" indent="0" algn="r" fontAlgn="ctr"/>
            <a:r>
              <a:rPr lang="en-US" sz="1100" b="0" i="0" u="none" strike="noStrike" noProof="1">
                <a:solidFill>
                  <a:schemeClr val="tx1">
                    <a:alpha val="7869"/>
                  </a:schemeClr>
                </a:solidFill>
              </a:rPr>
              <a:t>Life survey </a:t>
            </a:r>
          </a:p>
        </p:txBody>
      </p:sp>
      <p:sp>
        <p:nvSpPr>
          <p:cNvPr id="7" name="BodyFooterCenter">
            <a:extLst>
              <a:ext uri="{FF2B5EF4-FFF2-40B4-BE49-F238E27FC236}">
                <a16:creationId xmlns:a16="http://schemas.microsoft.com/office/drawing/2014/main" id="{40441E01-84BE-20C0-D9F4-615C21159E30}"/>
              </a:ext>
            </a:extLst>
          </p:cNvPr>
          <p:cNvSpPr/>
          <p:nvPr/>
        </p:nvSpPr>
        <p:spPr>
          <a:xfrm>
            <a:off x="1230336" y="6326561"/>
            <a:ext cx="5429665" cy="440551"/>
          </a:xfrm>
          <a:prstGeom prst="rect">
            <a:avLst/>
          </a:prstGeom>
          <a:ln>
            <a:noFill/>
          </a:ln>
        </p:spPr>
        <p:txBody>
          <a:bodyPr wrap="square" lIns="0" tIns="0" rIns="0" bIns="0" anchor="ctr">
            <a:noAutofit/>
          </a:bodyPr>
          <a:lstStyle/>
          <a:p>
            <a:r>
              <a:rPr lang="en-US" sz="1000" noProof="1">
                <a:solidFill>
                  <a:schemeClr val="tx1">
                    <a:lumMod val="50000"/>
                    <a:lumOff val="50000"/>
                  </a:schemeClr>
                </a:solidFill>
              </a:rPr>
              <a:t>Gender</a:t>
            </a:r>
          </a:p>
        </p:txBody>
      </p:sp>
      <p:grpSp>
        <p:nvGrpSpPr>
          <p:cNvPr id="5000" name="BodyContent"/>
          <p:cNvGrpSpPr/>
          <p:nvPr/>
        </p:nvGrpSpPr>
        <p:grpSpPr>
          <a:xfrm>
            <a:off x="6408000" y="396000"/>
            <a:ext cx="4824000" cy="5832000"/>
            <a:chOff x="6408000" y="396000"/>
            <a:chExt cx="4824000" cy="5832000"/>
          </a:xfrm>
        </p:grpSpPr>
        <p:graphicFrame>
          <p:nvGraphicFramePr>
            <p:cNvPr id="5002" name="BodyContentTable"/>
            <p:cNvGraphicFramePr>
              <a:graphicFrameLocks/>
            </p:cNvGraphicFramePr>
            <p:nvPr>
              <p:extLst>
                <p:ext uri="{D42A27DB-BD31-4B8C-83A1-F6EECF244321}">
                  <p14:modId xmlns:p14="http://schemas.microsoft.com/office/powerpoint/2010/main" val="1345741478"/>
                </p:ext>
              </p:extLst>
            </p:nvPr>
          </p:nvGraphicFramePr>
          <p:xfrm>
            <a:off x="6408000" y="396000"/>
            <a:ext cx="4824000" cy="5832000"/>
          </p:xfrm>
          <a:graphic>
            <a:graphicData uri="http://schemas.openxmlformats.org/drawingml/2006/chart">
              <c:chart xmlns:c="http://schemas.openxmlformats.org/drawingml/2006/chart" xmlns:r="http://schemas.openxmlformats.org/officeDocument/2006/relationships" r:id="rId2"/>
            </a:graphicData>
          </a:graphic>
        </p:graphicFrame>
      </p:grpSp>
    </p:spTree>
    <p:extLst>
      <p:ext uri="{BB962C8B-B14F-4D97-AF65-F5344CB8AC3E}">
        <p14:creationId xmlns:p14="http://schemas.microsoft.com/office/powerpoint/2010/main" val="314484423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2Center">
            <a:extLst>
              <a:ext uri="{FF2B5EF4-FFF2-40B4-BE49-F238E27FC236}">
                <a16:creationId xmlns:a16="http://schemas.microsoft.com/office/drawing/2014/main" id="{6D2AC7ED-F96A-D6CC-480D-3D0371D386CA}"/>
              </a:ext>
            </a:extLst>
          </p:cNvPr>
          <p:cNvSpPr txBox="1"/>
          <p:nvPr/>
        </p:nvSpPr>
        <p:spPr>
          <a:xfrm>
            <a:off x="957161" y="1928805"/>
            <a:ext cx="7616684" cy="4178390"/>
          </a:xfrm>
          <a:prstGeom prst="rect">
            <a:avLst/>
          </a:prstGeom>
          <a:noFill/>
        </p:spPr>
        <p:txBody>
          <a:bodyPr vertOverflow="clip" wrap="square" lIns="0" tIns="0" rIns="0" bIns="0" rtlCol="0" anchor="t"/>
          <a:lstStyle/>
          <a:p>
            <a:pPr>
              <a:lnSpc>
                <a:spcPct val="120000"/>
              </a:lnSpc>
            </a:pPr>
            <a:r>
              <a:rPr lang="en-US" sz="1200" b="1" i="1" spc="62" noProof="1"/>
              <a:t>AI summary of open ends: </a:t>
            </a:r>
          </a:p>
          <a:p>
            <a:pPr>
              <a:lnSpc>
                <a:spcPct val="120000"/>
              </a:lnSpc>
            </a:pPr>
            <a:r>
              <a:rPr lang="en-US" sz="1200" spc="62" noProof="1"/>
              <a:t>- Emphasize positivity, gratitude, and focusing on the present moment to enhance happiness and well-being.</a:t>
            </a:r>
            <a:br>
              <a:rPr lang="en-US" sz="1200" spc="62" noProof="1"/>
            </a:br>
            <a:br>
              <a:rPr lang="en-US" sz="1200" spc="62" noProof="1"/>
            </a:br>
            <a:r>
              <a:rPr lang="en-US" sz="1200" spc="62" noProof="1"/>
              <a:t>- Surround yourself with supportive, kind people and avoid negative influences or "energy thieves."</a:t>
            </a:r>
            <a:br>
              <a:rPr lang="en-US" sz="1200" spc="62" noProof="1"/>
            </a:br>
            <a:br>
              <a:rPr lang="en-US" sz="1200" spc="62" noProof="1"/>
            </a:br>
            <a:r>
              <a:rPr lang="en-US" sz="1200" spc="62" noProof="1"/>
              <a:t>- Prioritize meaningful relationships, self-care, and balance for a healthy, fulfilling life.</a:t>
            </a:r>
            <a:br>
              <a:rPr lang="en-US" sz="1200" spc="62" noProof="1"/>
            </a:br>
            <a:br>
              <a:rPr lang="en-US" sz="1200" spc="62" noProof="1"/>
            </a:br>
            <a:r>
              <a:rPr lang="en-US" sz="1200" spc="62" noProof="1"/>
              <a:t>- Practice kindness, honesty, and treat others as you want to be treated.</a:t>
            </a:r>
            <a:br>
              <a:rPr lang="en-US" sz="1200" spc="62" noProof="1"/>
            </a:br>
            <a:br>
              <a:rPr lang="en-US" sz="1200" spc="62" noProof="1"/>
            </a:br>
            <a:r>
              <a:rPr lang="en-US" sz="1200" spc="62" noProof="1"/>
              <a:t>- Strive for personal growth, self-awareness, and setting realistic goals.</a:t>
            </a:r>
            <a:br>
              <a:rPr lang="en-US" sz="1200" spc="62" noProof="1"/>
            </a:br>
            <a:br>
              <a:rPr lang="en-US" sz="1200" spc="62" noProof="1"/>
            </a:br>
            <a:r>
              <a:rPr lang="en-US" sz="1200" spc="62" noProof="1"/>
              <a:t>- Maintain physical health through exercise, good nutrition, and stress management.</a:t>
            </a:r>
            <a:br>
              <a:rPr lang="en-US" sz="1200" spc="62" noProof="1"/>
            </a:br>
            <a:br>
              <a:rPr lang="en-US" sz="1200" spc="62" noProof="1"/>
            </a:br>
            <a:r>
              <a:rPr lang="en-US" sz="1200" spc="62" noProof="1"/>
              <a:t>- Value family, social connections, and enjoy life without overthinking or unnecessary stress.</a:t>
            </a:r>
          </a:p>
        </p:txBody>
      </p:sp>
      <p:sp>
        <p:nvSpPr>
          <p:cNvPr id="9" name="Title1Center">
            <a:extLst>
              <a:ext uri="{FF2B5EF4-FFF2-40B4-BE49-F238E27FC236}">
                <a16:creationId xmlns:a16="http://schemas.microsoft.com/office/drawing/2014/main" id="{A48B23FD-07F2-1D08-5F49-161607B79DA2}"/>
              </a:ext>
            </a:extLst>
          </p:cNvPr>
          <p:cNvSpPr txBox="1">
            <a:spLocks/>
          </p:cNvSpPr>
          <p:nvPr/>
        </p:nvSpPr>
        <p:spPr>
          <a:xfrm>
            <a:off x="957160" y="484716"/>
            <a:ext cx="9594726" cy="136313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84629" rIns="84629" bIns="0" anchor="ctr">
            <a:normAutofit/>
          </a:bodyPr>
          <a:lstStyle>
            <a:lvl1pPr marL="0" marR="0" indent="0" algn="ctr" defTabSz="846664" rtl="0" eaLnBrk="1" latinLnBrk="0" hangingPunct="1">
              <a:lnSpc>
                <a:spcPct val="100000"/>
              </a:lnSpc>
              <a:spcBef>
                <a:spcPts val="0"/>
              </a:spcBef>
              <a:spcAft>
                <a:spcPts val="0"/>
              </a:spcAft>
              <a:buClrTx/>
              <a:buSzTx/>
              <a:buFontTx/>
              <a:buNone/>
              <a:tabLst/>
              <a:defRPr sz="4451" b="1" i="0" u="none" strike="noStrike" cap="none" spc="0" baseline="0">
                <a:solidFill>
                  <a:schemeClr val="tx1"/>
                </a:solidFill>
                <a:uFillTx/>
                <a:latin typeface="+mj-lt"/>
                <a:ea typeface="Catamaran Bold"/>
                <a:cs typeface="Catamaran Bold"/>
                <a:sym typeface="Catamaran Bold"/>
              </a:defRPr>
            </a:lvl1pPr>
            <a:lvl2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2pPr>
            <a:lvl3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3pPr>
            <a:lvl4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4pPr>
            <a:lvl5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5pPr>
            <a:lvl6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6pPr>
            <a:lvl7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7pPr>
            <a:lvl8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8pPr>
            <a:lvl9pPr marL="0" marR="0" indent="0" algn="l" defTabSz="846664" rtl="0" eaLnBrk="1" latinLnBrk="0" hangingPunct="1">
              <a:lnSpc>
                <a:spcPct val="100000"/>
              </a:lnSpc>
              <a:spcBef>
                <a:spcPts val="0"/>
              </a:spcBef>
              <a:spcAft>
                <a:spcPts val="0"/>
              </a:spcAft>
              <a:buClrTx/>
              <a:buSzTx/>
              <a:buFontTx/>
              <a:buNone/>
              <a:tabLst/>
              <a:defRPr sz="4451" b="0" i="0" u="none" strike="noStrike" cap="none" spc="0" baseline="0">
                <a:solidFill>
                  <a:srgbClr val="FFFFFF"/>
                </a:solidFill>
                <a:uFillTx/>
                <a:latin typeface="Catamaran Bold"/>
                <a:ea typeface="Catamaran Bold"/>
                <a:cs typeface="Catamaran Bold"/>
                <a:sym typeface="Catamaran Bold"/>
              </a:defRPr>
            </a:lvl9pPr>
          </a:lstStyle>
          <a:p>
            <a:pPr algn="l"/>
            <a:r>
              <a:rPr lang="en-US" sz="4000" noProof="1"/>
              <a:t>Best life advise </a:t>
            </a:r>
            <a:endParaRPr lang="en-US" sz="4000" kern="0" noProof="1"/>
          </a:p>
        </p:txBody>
      </p:sp>
      <p:sp>
        <p:nvSpPr>
          <p:cNvPr id="4" name="Slide Number Placeholder 3">
            <a:extLst>
              <a:ext uri="{FF2B5EF4-FFF2-40B4-BE49-F238E27FC236}">
                <a16:creationId xmlns:a16="http://schemas.microsoft.com/office/drawing/2014/main" id="{D7707C9E-D8B6-2333-B00B-CDC56BA6E054}"/>
              </a:ext>
            </a:extLst>
          </p:cNvPr>
          <p:cNvSpPr txBox="1">
            <a:spLocks/>
          </p:cNvSpPr>
          <p:nvPr/>
        </p:nvSpPr>
        <p:spPr>
          <a:xfrm>
            <a:off x="594000" y="6314304"/>
            <a:ext cx="531415" cy="465066"/>
          </a:xfrm>
          <a:prstGeom prst="rect">
            <a:avLst/>
          </a:prstGeom>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2DE29D7-3630-4216-8240-D5FF8217132B}" type="slidenum">
              <a:rPr lang="en-US" sz="1100" noProof="1" smtClean="0">
                <a:solidFill>
                  <a:schemeClr val="bg1">
                    <a:lumMod val="85000"/>
                  </a:schemeClr>
                </a:solidFill>
              </a:rPr>
              <a:pPr/>
              <a:t>7</a:t>
            </a:fld>
            <a:endParaRPr lang="en-US" sz="1100" noProof="1">
              <a:solidFill>
                <a:schemeClr val="bg1">
                  <a:lumMod val="85000"/>
                </a:schemeClr>
              </a:solidFill>
            </a:endParaRPr>
          </a:p>
        </p:txBody>
      </p:sp>
      <p:sp>
        <p:nvSpPr>
          <p:cNvPr id="2" name="FooterCenter">
            <a:extLst>
              <a:ext uri="{FF2B5EF4-FFF2-40B4-BE49-F238E27FC236}">
                <a16:creationId xmlns:a16="http://schemas.microsoft.com/office/drawing/2014/main" id="{50F052E1-2261-D3A5-0E70-05703A8F9B53}"/>
              </a:ext>
            </a:extLst>
          </p:cNvPr>
          <p:cNvSpPr/>
          <p:nvPr/>
        </p:nvSpPr>
        <p:spPr>
          <a:xfrm flipH="1">
            <a:off x="7489456" y="0"/>
            <a:ext cx="4702542" cy="403761"/>
          </a:xfrm>
          <a:prstGeom prst="rect">
            <a:avLst/>
          </a:prstGeom>
          <a:ln>
            <a:noFill/>
          </a:ln>
        </p:spPr>
        <p:txBody>
          <a:bodyPr wrap="square" lIns="90000" tIns="90000" rIns="90000" bIns="90000" anchor="t">
            <a:noAutofit/>
          </a:bodyPr>
          <a:lstStyle/>
          <a:p>
            <a:pPr marL="0" marR="0" lvl="0" indent="0" algn="r" fontAlgn="ctr"/>
            <a:r>
              <a:rPr lang="en-US" sz="1100" b="0" i="0" u="none" strike="noStrike" noProof="1">
                <a:solidFill>
                  <a:schemeClr val="tx1">
                    <a:alpha val="7869"/>
                  </a:schemeClr>
                </a:solidFill>
              </a:rPr>
              <a:t>Life survey </a:t>
            </a:r>
          </a:p>
        </p:txBody>
      </p:sp>
      <p:sp>
        <p:nvSpPr>
          <p:cNvPr id="5" name="BodyFooterCenter">
            <a:extLst>
              <a:ext uri="{FF2B5EF4-FFF2-40B4-BE49-F238E27FC236}">
                <a16:creationId xmlns:a16="http://schemas.microsoft.com/office/drawing/2014/main" id="{40441E01-84BE-20C0-D9F4-615C21159E30}"/>
              </a:ext>
            </a:extLst>
          </p:cNvPr>
          <p:cNvSpPr/>
          <p:nvPr/>
        </p:nvSpPr>
        <p:spPr>
          <a:xfrm>
            <a:off x="1230336" y="6326561"/>
            <a:ext cx="5429665" cy="440551"/>
          </a:xfrm>
          <a:prstGeom prst="rect">
            <a:avLst/>
          </a:prstGeom>
          <a:ln>
            <a:noFill/>
          </a:ln>
        </p:spPr>
        <p:txBody>
          <a:bodyPr wrap="square" lIns="0" tIns="0" rIns="0" bIns="0" anchor="ctr">
            <a:noAutofit/>
          </a:bodyPr>
          <a:lstStyle/>
          <a:p>
            <a:r>
              <a:rPr lang="en-US" sz="1000" noProof="1">
                <a:solidFill>
                  <a:schemeClr val="tx1">
                    <a:lumMod val="50000"/>
                    <a:lumOff val="50000"/>
                  </a:schemeClr>
                </a:solidFill>
              </a:rPr>
              <a:t>What is your best life advise?</a:t>
            </a:r>
          </a:p>
        </p:txBody>
      </p:sp>
    </p:spTree>
    <p:extLst>
      <p:ext uri="{BB962C8B-B14F-4D97-AF65-F5344CB8AC3E}">
        <p14:creationId xmlns:p14="http://schemas.microsoft.com/office/powerpoint/2010/main" val="1444623384"/>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 name="Title2Center"/>
          <p:cNvSpPr txBox="1"/>
          <p:nvPr/>
        </p:nvSpPr>
        <p:spPr>
          <a:xfrm>
            <a:off x="6660001" y="1692000"/>
            <a:ext cx="4702543" cy="4415195"/>
          </a:xfrm>
          <a:prstGeom prst="rect">
            <a:avLst/>
          </a:prstGeom>
          <a:noFill/>
        </p:spPr>
        <p:txBody>
          <a:bodyPr vertOverflow="clip" wrap="square" lIns="0" tIns="0" rIns="0" bIns="0" rtlCol="0" anchor="ctr"/>
          <a:lstStyle/>
          <a:p>
            <a:pPr>
              <a:lnSpc>
                <a:spcPct val="120000"/>
              </a:lnSpc>
            </a:pPr>
            <a:r>
              <a:rPr lang="en-US" sz="1200" b="1" i="1" spc="62" noProof="1"/>
              <a:t>AI description:</a:t>
            </a:r>
            <a:br>
              <a:rPr lang="en-US" sz="1200" spc="62" noProof="1"/>
            </a:br>
            <a:r>
              <a:rPr lang="en-US" sz="1200" spc="62" noProof="1"/>
              <a:t>- The majority of respondents (75%) consider family and love the most important aspect of life, highlighting the value placed on close personal relationships.</a:t>
            </a:r>
            <a:br>
              <a:rPr lang="en-US" sz="1200" spc="62" noProof="1"/>
            </a:br>
            <a:br>
              <a:rPr lang="en-US" sz="1200" spc="62" noProof="1"/>
            </a:br>
            <a:r>
              <a:rPr lang="en-US" sz="1200" spc="62" noProof="1"/>
              <a:t>- Health and physical well-being are also highly prioritized, with 40% selecting this as important, indicating a strong focus on maintaining physical health.</a:t>
            </a:r>
            <a:br>
              <a:rPr lang="en-US" sz="1200" spc="62" noProof="1"/>
            </a:br>
            <a:br>
              <a:rPr lang="en-US" sz="1200" spc="62" noProof="1"/>
            </a:br>
            <a:r>
              <a:rPr lang="en-US" sz="1200" spc="62" noProof="1"/>
              <a:t>- Social connections beyond family, such as friends (30%) and emotional well-being (20%), are important but less so compared to family and health.</a:t>
            </a:r>
            <a:br>
              <a:rPr lang="en-US" sz="1200" spc="62" noProof="1"/>
            </a:br>
            <a:br>
              <a:rPr lang="en-US" sz="1200" spc="62" noProof="1"/>
            </a:br>
            <a:r>
              <a:rPr lang="en-US" sz="1200" spc="62" noProof="1"/>
              <a:t>- Practical concerns like career and financial stability (8%) and intellectual pursuits like knowledge and learning (5%) are considered less critical by most respondents.</a:t>
            </a:r>
          </a:p>
        </p:txBody>
      </p:sp>
      <p:sp>
        <p:nvSpPr>
          <p:cNvPr id="2" name="Title1Center">
            <a:extLst>
              <a:ext uri="{FF2B5EF4-FFF2-40B4-BE49-F238E27FC236}">
                <a16:creationId xmlns:a16="http://schemas.microsoft.com/office/drawing/2014/main" id="{09011D88-30D8-BDDC-428D-AA267B36FAE1}"/>
              </a:ext>
            </a:extLst>
          </p:cNvPr>
          <p:cNvSpPr>
            <a:spLocks noGrp="1"/>
          </p:cNvSpPr>
          <p:nvPr>
            <p:ph type="title"/>
          </p:nvPr>
        </p:nvSpPr>
        <p:spPr>
          <a:xfrm>
            <a:off x="592666" y="543697"/>
            <a:ext cx="9384365" cy="1310111"/>
          </a:xfrm>
        </p:spPr>
        <p:txBody>
          <a:bodyPr lIns="0" bIns="0" anchor="ctr">
            <a:noAutofit/>
          </a:bodyPr>
          <a:lstStyle/>
          <a:p>
            <a:r>
              <a:rPr lang="en-US" sz="3800" noProof="1"/>
              <a:t>Most important in life </a:t>
            </a:r>
          </a:p>
        </p:txBody>
      </p:sp>
      <p:sp>
        <p:nvSpPr>
          <p:cNvPr id="4" name="FooterCenter">
            <a:extLst>
              <a:ext uri="{FF2B5EF4-FFF2-40B4-BE49-F238E27FC236}">
                <a16:creationId xmlns:a16="http://schemas.microsoft.com/office/drawing/2014/main" id="{50F052E1-2261-D3A5-0E70-05703A8F9B53}"/>
              </a:ext>
            </a:extLst>
          </p:cNvPr>
          <p:cNvSpPr/>
          <p:nvPr/>
        </p:nvSpPr>
        <p:spPr>
          <a:xfrm flipH="1">
            <a:off x="7489456" y="0"/>
            <a:ext cx="4702542" cy="403761"/>
          </a:xfrm>
          <a:prstGeom prst="rect">
            <a:avLst/>
          </a:prstGeom>
          <a:ln>
            <a:noFill/>
          </a:ln>
        </p:spPr>
        <p:txBody>
          <a:bodyPr wrap="square" lIns="90000" tIns="90000" rIns="90000" bIns="90000" anchor="t">
            <a:noAutofit/>
          </a:bodyPr>
          <a:lstStyle/>
          <a:p>
            <a:pPr marL="0" marR="0" lvl="0" indent="0" algn="r" fontAlgn="ctr"/>
            <a:r>
              <a:rPr lang="en-US" sz="1100" b="0" i="0" u="none" strike="noStrike" noProof="1">
                <a:solidFill>
                  <a:schemeClr val="tx1">
                    <a:alpha val="7869"/>
                  </a:schemeClr>
                </a:solidFill>
              </a:rPr>
              <a:t>Life survey </a:t>
            </a:r>
          </a:p>
        </p:txBody>
      </p:sp>
      <p:sp>
        <p:nvSpPr>
          <p:cNvPr id="5" name="BodyFooterCenter">
            <a:extLst>
              <a:ext uri="{FF2B5EF4-FFF2-40B4-BE49-F238E27FC236}">
                <a16:creationId xmlns:a16="http://schemas.microsoft.com/office/drawing/2014/main" id="{40441E01-84BE-20C0-D9F4-615C21159E30}"/>
              </a:ext>
            </a:extLst>
          </p:cNvPr>
          <p:cNvSpPr/>
          <p:nvPr/>
        </p:nvSpPr>
        <p:spPr>
          <a:xfrm>
            <a:off x="1230336" y="6326561"/>
            <a:ext cx="5429665" cy="440551"/>
          </a:xfrm>
          <a:prstGeom prst="rect">
            <a:avLst/>
          </a:prstGeom>
          <a:ln>
            <a:noFill/>
          </a:ln>
        </p:spPr>
        <p:txBody>
          <a:bodyPr wrap="square" lIns="0" tIns="0" rIns="0" bIns="0" anchor="ctr">
            <a:noAutofit/>
          </a:bodyPr>
          <a:lstStyle/>
          <a:p>
            <a:r>
              <a:rPr lang="en-US" sz="1000" noProof="1">
                <a:solidFill>
                  <a:schemeClr val="tx1">
                    <a:lumMod val="50000"/>
                    <a:lumOff val="50000"/>
                  </a:schemeClr>
                </a:solidFill>
              </a:rPr>
              <a:t>Which two of these aspects are most important in your life?</a:t>
            </a:r>
          </a:p>
        </p:txBody>
      </p:sp>
      <p:sp>
        <p:nvSpPr>
          <p:cNvPr id="12" name="Slide Number Placeholder 3">
            <a:extLst>
              <a:ext uri="{FF2B5EF4-FFF2-40B4-BE49-F238E27FC236}">
                <a16:creationId xmlns:a16="http://schemas.microsoft.com/office/drawing/2014/main" id="{B7ABC75D-5674-E669-7E40-AAA013ACECDE}"/>
              </a:ext>
            </a:extLst>
          </p:cNvPr>
          <p:cNvSpPr>
            <a:spLocks noGrp="1"/>
          </p:cNvSpPr>
          <p:nvPr>
            <p:ph type="sldNum" sz="quarter" idx="24"/>
          </p:nvPr>
        </p:nvSpPr>
        <p:spPr>
          <a:xfrm>
            <a:off x="594000" y="6314304"/>
            <a:ext cx="531415" cy="465066"/>
          </a:xfrm>
        </p:spPr>
        <p:txBody>
          <a:bodyPr/>
          <a:lstStyle/>
          <a:p>
            <a:fld id="{A2DE29D7-3630-4216-8240-D5FF8217132B}" type="slidenum">
              <a:rPr lang="en-US" sz="1100" noProof="1" smtClean="0">
                <a:solidFill>
                  <a:schemeClr val="bg1">
                    <a:lumMod val="85000"/>
                  </a:schemeClr>
                </a:solidFill>
              </a:rPr>
              <a:pPr/>
              <a:t>8</a:t>
            </a:fld>
            <a:endParaRPr lang="en-US" sz="1100" noProof="1">
              <a:solidFill>
                <a:schemeClr val="bg1">
                  <a:lumMod val="85000"/>
                </a:schemeClr>
              </a:solidFill>
            </a:endParaRPr>
          </a:p>
        </p:txBody>
      </p:sp>
      <p:sp>
        <p:nvSpPr>
          <p:cNvPr id="3" name="TextBox 2">
            <a:extLst>
              <a:ext uri="{FF2B5EF4-FFF2-40B4-BE49-F238E27FC236}">
                <a16:creationId xmlns:a16="http://schemas.microsoft.com/office/drawing/2014/main" id="{EE95A53E-DB46-E0FB-14DF-465FB6770539}"/>
              </a:ext>
            </a:extLst>
          </p:cNvPr>
          <p:cNvSpPr txBox="1"/>
          <p:nvPr/>
        </p:nvSpPr>
        <p:spPr>
          <a:xfrm>
            <a:off x="11101388" y="6629400"/>
            <a:ext cx="0" cy="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84629" tIns="84629" rIns="84629" bIns="84629" rtlCol="0">
            <a:normAutofit fontScale="25000" lnSpcReduction="20000"/>
          </a:bodyPr>
          <a:lstStyle/>
          <a:p>
            <a:pPr algn="l" hangingPunct="1"/>
            <a:endParaRPr kumimoji="0" lang="en-US" sz="6900" b="0" i="0" u="none" strike="noStrike" kern="0" cap="none" spc="0" normalizeH="0" baseline="0" noProof="1">
              <a:ln>
                <a:noFill/>
              </a:ln>
              <a:solidFill>
                <a:srgbClr val="FFFFFF"/>
              </a:solidFill>
              <a:effectLst/>
              <a:uLnTx/>
              <a:uFillTx/>
              <a:latin typeface="Catamaran Bold"/>
              <a:cs typeface="Catamaran Bold"/>
              <a:sym typeface="Catamaran Bold"/>
            </a:endParaRPr>
          </a:p>
        </p:txBody>
      </p:sp>
      <p:grpSp>
        <p:nvGrpSpPr>
          <p:cNvPr id="5000" name="BodyContent"/>
          <p:cNvGrpSpPr/>
          <p:nvPr/>
        </p:nvGrpSpPr>
        <p:grpSpPr>
          <a:xfrm>
            <a:off x="612000" y="2160000"/>
            <a:ext cx="5076000" cy="3816000"/>
            <a:chOff x="612000" y="2160000"/>
            <a:chExt cx="5076000" cy="3816000"/>
          </a:xfrm>
        </p:grpSpPr>
        <p:graphicFrame>
          <p:nvGraphicFramePr>
            <p:cNvPr id="5002" name="BodyContentTable"/>
            <p:cNvGraphicFramePr>
              <a:graphicFrameLocks/>
            </p:cNvGraphicFramePr>
            <p:nvPr>
              <p:extLst>
                <p:ext uri="{D42A27DB-BD31-4B8C-83A1-F6EECF244321}">
                  <p14:modId xmlns:p14="http://schemas.microsoft.com/office/powerpoint/2010/main" val="3677122911"/>
                </p:ext>
              </p:extLst>
            </p:nvPr>
          </p:nvGraphicFramePr>
          <p:xfrm>
            <a:off x="612000" y="2160000"/>
            <a:ext cx="5076000" cy="3816000"/>
          </p:xfrm>
          <a:graphic>
            <a:graphicData uri="http://schemas.openxmlformats.org/drawingml/2006/chart">
              <c:chart xmlns:c="http://schemas.openxmlformats.org/drawingml/2006/chart" xmlns:r="http://schemas.openxmlformats.org/officeDocument/2006/relationships" r:id="rId3"/>
            </a:graphicData>
          </a:graphic>
        </p:graphicFrame>
      </p:gr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 name="Title2Center"/>
          <p:cNvSpPr txBox="1"/>
          <p:nvPr/>
        </p:nvSpPr>
        <p:spPr>
          <a:xfrm>
            <a:off x="6660001" y="1692000"/>
            <a:ext cx="4702543" cy="4415195"/>
          </a:xfrm>
          <a:prstGeom prst="rect">
            <a:avLst/>
          </a:prstGeom>
          <a:noFill/>
        </p:spPr>
        <p:txBody>
          <a:bodyPr vertOverflow="clip" wrap="square" lIns="0" tIns="0" rIns="0" bIns="0" rtlCol="0" anchor="ctr"/>
          <a:lstStyle/>
          <a:p>
            <a:pPr>
              <a:lnSpc>
                <a:spcPct val="120000"/>
              </a:lnSpc>
            </a:pPr>
            <a:r>
              <a:rPr lang="en-US" sz="1200" b="1" i="1" spc="62" noProof="1"/>
              <a:t>AI description:</a:t>
            </a:r>
            <a:br>
              <a:rPr lang="en-US" sz="1200" spc="62" noProof="1"/>
            </a:br>
            <a:r>
              <a:rPr lang="en-US" sz="1200" spc="62" noProof="1"/>
              <a:t>- Family &amp; love is consistently the top priority across all age groups, with 73-78% considering it most important.</a:t>
            </a:r>
            <a:br>
              <a:rPr lang="en-US" sz="1200" spc="62" noProof="1"/>
            </a:br>
            <a:br>
              <a:rPr lang="en-US" sz="1200" spc="62" noProof="1"/>
            </a:br>
            <a:r>
              <a:rPr lang="en-US" sz="1200" spc="62" noProof="1"/>
              <a:t>- Health &amp; physical well-being gains importance with age, peaking at 55% in the 30-44 group and remaining significant in older groups.</a:t>
            </a:r>
            <a:br>
              <a:rPr lang="en-US" sz="1200" spc="62" noProof="1"/>
            </a:br>
            <a:br>
              <a:rPr lang="en-US" sz="1200" spc="62" noProof="1"/>
            </a:br>
            <a:r>
              <a:rPr lang="en-US" sz="1200" spc="62" noProof="1"/>
              <a:t>- Friends &amp; social connection is highly valued by the youngest group (44%) but decreases notably in middle and older ages.</a:t>
            </a:r>
            <a:br>
              <a:rPr lang="en-US" sz="1200" spc="62" noProof="1"/>
            </a:br>
            <a:br>
              <a:rPr lang="en-US" sz="1200" spc="62" noProof="1"/>
            </a:br>
            <a:r>
              <a:rPr lang="en-US" sz="1200" spc="62" noProof="1"/>
              <a:t>- Emotional well-being and fun/hobbies are more relevant to younger and middle-aged adults, while career and financial stability remain less prioritized overall.</a:t>
            </a:r>
          </a:p>
        </p:txBody>
      </p:sp>
      <p:sp>
        <p:nvSpPr>
          <p:cNvPr id="2" name="Title1Center">
            <a:extLst>
              <a:ext uri="{FF2B5EF4-FFF2-40B4-BE49-F238E27FC236}">
                <a16:creationId xmlns:a16="http://schemas.microsoft.com/office/drawing/2014/main" id="{09011D88-30D8-BDDC-428D-AA267B36FAE1}"/>
              </a:ext>
            </a:extLst>
          </p:cNvPr>
          <p:cNvSpPr>
            <a:spLocks noGrp="1"/>
          </p:cNvSpPr>
          <p:nvPr>
            <p:ph type="title"/>
          </p:nvPr>
        </p:nvSpPr>
        <p:spPr>
          <a:xfrm>
            <a:off x="592666" y="543697"/>
            <a:ext cx="9384365" cy="1310111"/>
          </a:xfrm>
        </p:spPr>
        <p:txBody>
          <a:bodyPr lIns="0" bIns="0" anchor="ctr">
            <a:noAutofit/>
          </a:bodyPr>
          <a:lstStyle/>
          <a:p>
            <a:r>
              <a:rPr lang="en-US" sz="3800" noProof="1"/>
              <a:t>Most important in life</a:t>
            </a:r>
          </a:p>
        </p:txBody>
      </p:sp>
      <p:sp>
        <p:nvSpPr>
          <p:cNvPr id="4" name="FooterCenter">
            <a:extLst>
              <a:ext uri="{FF2B5EF4-FFF2-40B4-BE49-F238E27FC236}">
                <a16:creationId xmlns:a16="http://schemas.microsoft.com/office/drawing/2014/main" id="{50F052E1-2261-D3A5-0E70-05703A8F9B53}"/>
              </a:ext>
            </a:extLst>
          </p:cNvPr>
          <p:cNvSpPr/>
          <p:nvPr/>
        </p:nvSpPr>
        <p:spPr>
          <a:xfrm flipH="1">
            <a:off x="7489456" y="0"/>
            <a:ext cx="4702542" cy="403761"/>
          </a:xfrm>
          <a:prstGeom prst="rect">
            <a:avLst/>
          </a:prstGeom>
          <a:ln>
            <a:noFill/>
          </a:ln>
        </p:spPr>
        <p:txBody>
          <a:bodyPr wrap="square" lIns="90000" tIns="90000" rIns="90000" bIns="90000" anchor="t">
            <a:noAutofit/>
          </a:bodyPr>
          <a:lstStyle/>
          <a:p>
            <a:pPr marL="0" marR="0" lvl="0" indent="0" algn="r" fontAlgn="ctr"/>
            <a:r>
              <a:rPr lang="en-US" sz="1100" b="0" i="0" u="none" strike="noStrike" noProof="1">
                <a:solidFill>
                  <a:schemeClr val="tx1">
                    <a:alpha val="7869"/>
                  </a:schemeClr>
                </a:solidFill>
              </a:rPr>
              <a:t>Life survey </a:t>
            </a:r>
          </a:p>
        </p:txBody>
      </p:sp>
      <p:sp>
        <p:nvSpPr>
          <p:cNvPr id="5" name="BodyFooterCenter">
            <a:extLst>
              <a:ext uri="{FF2B5EF4-FFF2-40B4-BE49-F238E27FC236}">
                <a16:creationId xmlns:a16="http://schemas.microsoft.com/office/drawing/2014/main" id="{40441E01-84BE-20C0-D9F4-615C21159E30}"/>
              </a:ext>
            </a:extLst>
          </p:cNvPr>
          <p:cNvSpPr/>
          <p:nvPr/>
        </p:nvSpPr>
        <p:spPr>
          <a:xfrm>
            <a:off x="1230336" y="6326561"/>
            <a:ext cx="5429665" cy="440551"/>
          </a:xfrm>
          <a:prstGeom prst="rect">
            <a:avLst/>
          </a:prstGeom>
          <a:ln>
            <a:noFill/>
          </a:ln>
        </p:spPr>
        <p:txBody>
          <a:bodyPr wrap="square" lIns="0" tIns="0" rIns="0" bIns="0" anchor="ctr">
            <a:noAutofit/>
          </a:bodyPr>
          <a:lstStyle/>
          <a:p>
            <a:r>
              <a:rPr lang="en-US" sz="1000" noProof="1">
                <a:solidFill>
                  <a:schemeClr val="tx1">
                    <a:lumMod val="50000"/>
                    <a:lumOff val="50000"/>
                  </a:schemeClr>
                </a:solidFill>
              </a:rPr>
              <a:t>Which two of these aspects are most important in your life?</a:t>
            </a:r>
          </a:p>
        </p:txBody>
      </p:sp>
      <p:sp>
        <p:nvSpPr>
          <p:cNvPr id="12" name="Slide Number Placeholder 3">
            <a:extLst>
              <a:ext uri="{FF2B5EF4-FFF2-40B4-BE49-F238E27FC236}">
                <a16:creationId xmlns:a16="http://schemas.microsoft.com/office/drawing/2014/main" id="{B7ABC75D-5674-E669-7E40-AAA013ACECDE}"/>
              </a:ext>
            </a:extLst>
          </p:cNvPr>
          <p:cNvSpPr>
            <a:spLocks noGrp="1"/>
          </p:cNvSpPr>
          <p:nvPr>
            <p:ph type="sldNum" sz="quarter" idx="24"/>
          </p:nvPr>
        </p:nvSpPr>
        <p:spPr>
          <a:xfrm>
            <a:off x="594000" y="6314304"/>
            <a:ext cx="531415" cy="465066"/>
          </a:xfrm>
        </p:spPr>
        <p:txBody>
          <a:bodyPr/>
          <a:lstStyle/>
          <a:p>
            <a:fld id="{A2DE29D7-3630-4216-8240-D5FF8217132B}" type="slidenum">
              <a:rPr lang="en-US" sz="1100" noProof="1" smtClean="0">
                <a:solidFill>
                  <a:schemeClr val="bg1">
                    <a:lumMod val="85000"/>
                  </a:schemeClr>
                </a:solidFill>
              </a:rPr>
              <a:pPr/>
              <a:t>9</a:t>
            </a:fld>
            <a:endParaRPr lang="en-US" sz="1100" noProof="1">
              <a:solidFill>
                <a:schemeClr val="bg1">
                  <a:lumMod val="85000"/>
                </a:schemeClr>
              </a:solidFill>
            </a:endParaRPr>
          </a:p>
        </p:txBody>
      </p:sp>
      <p:sp>
        <p:nvSpPr>
          <p:cNvPr id="3" name="TextBox 2">
            <a:extLst>
              <a:ext uri="{FF2B5EF4-FFF2-40B4-BE49-F238E27FC236}">
                <a16:creationId xmlns:a16="http://schemas.microsoft.com/office/drawing/2014/main" id="{EE95A53E-DB46-E0FB-14DF-465FB6770539}"/>
              </a:ext>
            </a:extLst>
          </p:cNvPr>
          <p:cNvSpPr txBox="1"/>
          <p:nvPr/>
        </p:nvSpPr>
        <p:spPr>
          <a:xfrm>
            <a:off x="11101388" y="6629400"/>
            <a:ext cx="0" cy="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84629" tIns="84629" rIns="84629" bIns="84629" rtlCol="0">
            <a:normAutofit fontScale="25000" lnSpcReduction="20000"/>
          </a:bodyPr>
          <a:lstStyle/>
          <a:p>
            <a:pPr algn="l" hangingPunct="1"/>
            <a:endParaRPr kumimoji="0" lang="en-US" sz="6900" b="0" i="0" u="none" strike="noStrike" kern="0" cap="none" spc="0" normalizeH="0" baseline="0" noProof="1">
              <a:ln>
                <a:noFill/>
              </a:ln>
              <a:solidFill>
                <a:srgbClr val="FFFFFF"/>
              </a:solidFill>
              <a:effectLst/>
              <a:uLnTx/>
              <a:uFillTx/>
              <a:latin typeface="Catamaran Bold"/>
              <a:cs typeface="Catamaran Bold"/>
              <a:sym typeface="Catamaran Bold"/>
            </a:endParaRPr>
          </a:p>
        </p:txBody>
      </p:sp>
      <p:grpSp>
        <p:nvGrpSpPr>
          <p:cNvPr id="5000" name="BodyContent"/>
          <p:cNvGrpSpPr/>
          <p:nvPr/>
        </p:nvGrpSpPr>
        <p:grpSpPr>
          <a:xfrm>
            <a:off x="612000" y="1570892"/>
            <a:ext cx="5076000" cy="4698111"/>
            <a:chOff x="612000" y="1853808"/>
            <a:chExt cx="5076000" cy="4122192"/>
          </a:xfrm>
        </p:grpSpPr>
        <p:graphicFrame>
          <p:nvGraphicFramePr>
            <p:cNvPr id="5002" name="BodyContentTable"/>
            <p:cNvGraphicFramePr>
              <a:graphicFrameLocks/>
            </p:cNvGraphicFramePr>
            <p:nvPr>
              <p:extLst>
                <p:ext uri="{D42A27DB-BD31-4B8C-83A1-F6EECF244321}">
                  <p14:modId xmlns:p14="http://schemas.microsoft.com/office/powerpoint/2010/main" val="549155020"/>
                </p:ext>
              </p:extLst>
            </p:nvPr>
          </p:nvGraphicFramePr>
          <p:xfrm>
            <a:off x="612000" y="1853808"/>
            <a:ext cx="5076000" cy="4122192"/>
          </p:xfrm>
          <a:graphic>
            <a:graphicData uri="http://schemas.openxmlformats.org/drawingml/2006/chart">
              <c:chart xmlns:c="http://schemas.openxmlformats.org/drawingml/2006/chart" xmlns:r="http://schemas.openxmlformats.org/officeDocument/2006/relationships" r:id="rId3"/>
            </a:graphicData>
          </a:graphic>
        </p:graphicFrame>
      </p:grpSp>
    </p:spTree>
  </p:cSld>
  <p:clrMapOvr>
    <a:masterClrMapping/>
  </p:clrMapOvr>
  <p:transition spd="med"/>
</p:sld>
</file>

<file path=ppt/theme/theme1.xml><?xml version="1.0" encoding="utf-8"?>
<a:theme xmlns:a="http://schemas.openxmlformats.org/drawingml/2006/main" name="ADP Theme">
  <a:themeElements>
    <a:clrScheme name="4FC3F7">
      <a:dk1>
        <a:srgbClr val="FFFFFF"/>
      </a:dk1>
      <a:lt1>
        <a:srgbClr val="000000"/>
      </a:lt1>
      <a:dk2>
        <a:srgbClr val="A7A7A7"/>
      </a:dk2>
      <a:lt2>
        <a:srgbClr val="535353"/>
      </a:lt2>
      <a:accent1>
        <a:srgbClr val="012080"/>
      </a:accent1>
      <a:accent2>
        <a:srgbClr val="7E57C2"/>
      </a:accent2>
      <a:accent3>
        <a:srgbClr val="B39DDB"/>
      </a:accent3>
      <a:accent4>
        <a:srgbClr val="7986CB"/>
      </a:accent4>
      <a:accent5>
        <a:srgbClr val="3F51B5"/>
      </a:accent5>
      <a:accent6>
        <a:srgbClr val="4FC3F7"/>
      </a:accent6>
      <a:hlink>
        <a:srgbClr val="01FEFE"/>
      </a:hlink>
      <a:folHlink>
        <a:srgbClr val="FF00FF"/>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RA-LinkedIn">
  <a:themeElements>
    <a:clrScheme name="4FC3F7">
      <a:dk1>
        <a:srgbClr val="FFFFFF"/>
      </a:dk1>
      <a:lt1>
        <a:srgbClr val="000000"/>
      </a:lt1>
      <a:dk2>
        <a:srgbClr val="A7A7A7"/>
      </a:dk2>
      <a:lt2>
        <a:srgbClr val="535353"/>
      </a:lt2>
      <a:accent1>
        <a:srgbClr val="012080"/>
      </a:accent1>
      <a:accent2>
        <a:srgbClr val="7E57C2"/>
      </a:accent2>
      <a:accent3>
        <a:srgbClr val="B39DDB"/>
      </a:accent3>
      <a:accent4>
        <a:srgbClr val="7986CB"/>
      </a:accent4>
      <a:accent5>
        <a:srgbClr val="3F51B5"/>
      </a:accent5>
      <a:accent6>
        <a:srgbClr val="4FC3F7"/>
      </a:accent6>
      <a:hlink>
        <a:srgbClr val="01FEFE"/>
      </a:hlink>
      <a:folHlink>
        <a:srgbClr val="FF00FF"/>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38100" dir="5400000" rotWithShape="0">
              <a:srgbClr val="000000">
                <a:alpha val="35000"/>
              </a:srgbClr>
            </a:outerShdw>
          </a:effectLst>
        </a:effectStyle>
        <a:effectStyle>
          <a:effectLst>
            <a:outerShdw blurRad="63500" dist="38100" dir="5400000" rotWithShape="0">
              <a:srgbClr val="000000">
                <a:alpha val="35000"/>
              </a:srgbClr>
            </a:outerShdw>
          </a:effectLst>
        </a:effectStyle>
        <a:effectStyle>
          <a:effectLst>
            <a:outerShdw blurRad="63500" dist="254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38100" cap="flat">
          <a:solidFill>
            <a:schemeClr val="accent1"/>
          </a:solidFill>
          <a:prstDash val="solid"/>
          <a:round/>
        </a:ln>
        <a:effectLst>
          <a:outerShdw blurRad="63500" dist="38100" dir="5400000" rotWithShape="0">
            <a:srgbClr val="000000">
              <a:alpha val="35000"/>
            </a:srgbClr>
          </a:outerShdw>
        </a:effectLst>
        <a:sp3d/>
      </a:spPr>
      <a:bodyPr rot="0" spcFirstLastPara="1" vertOverflow="overflow" horzOverflow="overflow" vert="horz" wrap="square" lIns="84666" tIns="84666" rIns="84666" bIns="84666" numCol="1" spcCol="38100" rtlCol="0" anchor="ctr">
        <a:spAutoFit/>
      </a:bodyPr>
      <a:lstStyle>
        <a:defPPr marL="0" marR="0" indent="0" algn="l" defTabSz="1693333"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38100" cap="flat">
          <a:solidFill>
            <a:schemeClr val="accent1"/>
          </a:solidFill>
          <a:prstDash val="solid"/>
          <a:round/>
        </a:ln>
        <a:effectLst>
          <a:outerShdw blurRad="63500" dist="254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p="http://schemas.openxmlformats.org/presentationml/2006/main" xmlns:r="http://schemas.openxmlformats.org/officeDocument/2006/relationships" xmlns="" val="1"/>
          </a:ext>
        </a:extLst>
      </a:spPr>
      <a:bodyPr wrap="square" lIns="84629" tIns="84629" rIns="84629" bIns="84629" rtlCol="0">
        <a:normAutofit fontScale="70000" lnSpcReduction="20000"/>
      </a:bodyPr>
      <a:lstStyle>
        <a:defPPr algn="l" hangingPunct="1">
          <a:defRPr kumimoji="0" sz="6900" b="0" i="0" u="none" strike="noStrike" kern="0" cap="none" spc="0" normalizeH="0" baseline="0" noProof="0" dirty="0" smtClean="0">
            <a:ln>
              <a:noFill/>
            </a:ln>
            <a:solidFill>
              <a:srgbClr val="FFFFFF"/>
            </a:solidFill>
            <a:effectLst/>
            <a:uLnTx/>
            <a:uFillTx/>
            <a:latin typeface="Catamaran Bold"/>
            <a:cs typeface="Catamaran Bold"/>
            <a:sym typeface="Catamaran Bold"/>
          </a:defRPr>
        </a:defPPr>
      </a:lstStyle>
    </a:txDef>
  </a:objectDefaults>
  <a:extraClrSchemeLst/>
  <a:extLst>
    <a:ext uri="{05A4C25C-085E-4340-85A3-A5531E510DB2}">
      <thm15:themeFamily xmlns:thm15="http://schemas.microsoft.com/office/thememl/2012/main" name="RA-LinkedIn" id="{F8CC70B0-5EE9-4351-95AE-F8689B6FA3C1}" vid="{E1EA8DDD-0456-4C99-86B3-C9EE1ED5F44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1407</TotalTime>
  <Words>1504</Words>
  <Application>Microsoft Office PowerPoint</Application>
  <PresentationFormat>Widescreen</PresentationFormat>
  <Paragraphs>119</Paragraphs>
  <Slides>14</Slides>
  <Notes>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Catamaran Bold</vt:lpstr>
      <vt:lpstr>Catamaran Light</vt:lpstr>
      <vt:lpstr>Century Gothic</vt:lpstr>
      <vt:lpstr>ADP Theme</vt:lpstr>
      <vt:lpstr>RA-LinkedIn</vt:lpstr>
      <vt:lpstr>PowerPoint Presentation</vt:lpstr>
      <vt:lpstr>About this survey (AI)</vt:lpstr>
      <vt:lpstr>PowerPoint Presentation</vt:lpstr>
      <vt:lpstr>PowerPoint Presentation</vt:lpstr>
      <vt:lpstr>PowerPoint Presentation</vt:lpstr>
      <vt:lpstr>PowerPoint Presentation</vt:lpstr>
      <vt:lpstr>PowerPoint Presentation</vt:lpstr>
      <vt:lpstr>Most important in life </vt:lpstr>
      <vt:lpstr>Most important in life</vt:lpstr>
      <vt:lpstr>PowerPoint Presentation</vt:lpstr>
      <vt:lpstr>Life satisfaction  </vt:lpstr>
      <vt:lpstr>Life satisfaction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dc:title>
  <dc:creator>ADP</dc:creator>
  <cp:lastModifiedBy> </cp:lastModifiedBy>
  <cp:revision>5</cp:revision>
  <dcterms:created xsi:type="dcterms:W3CDTF">2025-09-12T08:03:07Z</dcterms:created>
  <dcterms:modified xsi:type="dcterms:W3CDTF">2025-10-20T14:46:40Z</dcterms:modified>
</cp:coreProperties>
</file>